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60" r:id="rId2"/>
  </p:sldMasterIdLst>
  <p:notesMasterIdLst>
    <p:notesMasterId r:id="rId30"/>
  </p:notesMasterIdLst>
  <p:sldIdLst>
    <p:sldId id="275" r:id="rId3"/>
    <p:sldId id="402" r:id="rId4"/>
    <p:sldId id="304" r:id="rId5"/>
    <p:sldId id="379" r:id="rId6"/>
    <p:sldId id="416" r:id="rId7"/>
    <p:sldId id="410" r:id="rId8"/>
    <p:sldId id="305" r:id="rId9"/>
    <p:sldId id="352" r:id="rId10"/>
    <p:sldId id="417" r:id="rId11"/>
    <p:sldId id="418" r:id="rId12"/>
    <p:sldId id="404" r:id="rId13"/>
    <p:sldId id="257" r:id="rId14"/>
    <p:sldId id="408" r:id="rId15"/>
    <p:sldId id="419" r:id="rId16"/>
    <p:sldId id="420" r:id="rId17"/>
    <p:sldId id="370" r:id="rId18"/>
    <p:sldId id="421" r:id="rId19"/>
    <p:sldId id="302" r:id="rId20"/>
    <p:sldId id="387" r:id="rId21"/>
    <p:sldId id="398" r:id="rId22"/>
    <p:sldId id="422" r:id="rId23"/>
    <p:sldId id="414" r:id="rId24"/>
    <p:sldId id="423" r:id="rId25"/>
    <p:sldId id="401" r:id="rId26"/>
    <p:sldId id="411" r:id="rId27"/>
    <p:sldId id="412" r:id="rId28"/>
    <p:sldId id="277" r:id="rId29"/>
  </p:sldIdLst>
  <p:sldSz cx="12192000" cy="6858000"/>
  <p:notesSz cx="6858000" cy="9144000"/>
  <p:embeddedFontLst>
    <p:embeddedFont>
      <p:font typeface="KoPubWorld돋움체 Bold" panose="020B0600000101010101" charset="-127"/>
      <p:bold r:id="rId31"/>
    </p:embeddedFont>
    <p:embeddedFont>
      <p:font typeface="KoPub돋움체 Bold" panose="02020603020101020101" pitchFamily="18" charset="-127"/>
      <p:regular r:id="rId32"/>
    </p:embeddedFont>
    <p:embeddedFont>
      <p:font typeface="Noto Sans" panose="020B0502040504020204" pitchFamily="34" charset="0"/>
      <p:regular r:id="rId33"/>
      <p:bold r:id="rId34"/>
      <p:italic r:id="rId35"/>
      <p:boldItalic r:id="rId36"/>
    </p:embeddedFont>
    <p:embeddedFont>
      <p:font typeface="맑은 고딕" panose="020B0503020000020004" pitchFamily="50" charset="-127"/>
      <p:regular r:id="rId37"/>
      <p:bold r:id="rId3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unzy choi" initials="ec" lastIdx="1" clrIdx="0">
    <p:extLst>
      <p:ext uri="{19B8F6BF-5375-455C-9EA6-DF929625EA0E}">
        <p15:presenceInfo xmlns:p15="http://schemas.microsoft.com/office/powerpoint/2012/main" userId="a4220afaa9a770f3" providerId="Windows Live"/>
      </p:ext>
    </p:extLst>
  </p:cmAuthor>
  <p:cmAuthor id="2" name="김남석" initials="김" lastIdx="1" clrIdx="1">
    <p:extLst>
      <p:ext uri="{19B8F6BF-5375-455C-9EA6-DF929625EA0E}">
        <p15:presenceInfo xmlns:p15="http://schemas.microsoft.com/office/powerpoint/2012/main" userId="김남석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  <a:srgbClr val="B1B1B1"/>
    <a:srgbClr val="3B3838"/>
    <a:srgbClr val="2F5597"/>
    <a:srgbClr val="002060"/>
    <a:srgbClr val="DEEBF7"/>
    <a:srgbClr val="FAFA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4C1A8A3-306A-4EB7-A6B1-4F7E0EB9C5D6}" styleName="보통 스타일 3 - 강조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B9631B5-78F2-41C9-869B-9F39066F8104}" styleName="보통 스타일 3 - 강조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A488322-F2BA-4B5B-9748-0D474271808F}" styleName="보통 스타일 3 - 강조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E25E649-3F16-4E02-A733-19D2CDBF48F0}" styleName="보통 스타일 3 - 강조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2838BEF-8BB2-4498-84A7-C5851F593DF1}" styleName="보통 스타일 4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0505E3EF-67EA-436B-97B2-0124C06EBD24}" styleName="보통 스타일 4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91EBBBCC-DAD2-459C-BE2E-F6DE35CF9A28}" styleName="어두운 스타일 2 - 강조 3/강조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5202B0CA-FC54-4496-8BCA-5EF66A818D29}" styleName="어두운 스타일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ABFCF23-3B69-468F-B69F-88F6DE6A72F2}" styleName="보통 스타일 1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754" autoAdjust="0"/>
    <p:restoredTop sz="91957" autoAdjust="0"/>
  </p:normalViewPr>
  <p:slideViewPr>
    <p:cSldViewPr snapToGrid="0" showGuides="1">
      <p:cViewPr varScale="1">
        <p:scale>
          <a:sx n="80" d="100"/>
          <a:sy n="80" d="100"/>
        </p:scale>
        <p:origin x="636" y="60"/>
      </p:cViewPr>
      <p:guideLst>
        <p:guide orient="horz" pos="2160"/>
        <p:guide pos="3840"/>
      </p:guideLst>
    </p:cSldViewPr>
  </p:slid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00" d="100"/>
        <a:sy n="100" d="100"/>
      </p:scale>
      <p:origin x="0" y="-6029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commentAuthors" Target="commentAuthors.xml"/><Relationship Id="rId21" Type="http://schemas.openxmlformats.org/officeDocument/2006/relationships/slide" Target="slides/slide19.xml"/><Relationship Id="rId34" Type="http://schemas.openxmlformats.org/officeDocument/2006/relationships/font" Target="fonts/font4.fntdata"/><Relationship Id="rId42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6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1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tableStyles" Target="tableStyle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3.fntdata"/><Relationship Id="rId38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ED6418-4EE9-413B-BCEB-F58405F61BA7}" type="datetimeFigureOut">
              <a:rPr lang="ko-KR" altLang="en-US" smtClean="0"/>
              <a:t>2021-12-04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B0058F-C04A-4F1F-BA3A-B49F924CB1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30964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관련 연구입니다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EB0058F-C04A-4F1F-BA3A-B49F924CB15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511991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EB0058F-C04A-4F1F-BA3A-B49F924CB15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978408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다음으로 먼저 데모 영상을 보여드리도록 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B0058F-C04A-4F1F-BA3A-B49F924CB154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95065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EB0058F-C04A-4F1F-BA3A-B49F924CB15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846728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EB0058F-C04A-4F1F-BA3A-B49F924CB15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478678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EB0058F-C04A-4F1F-BA3A-B49F924CB15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754895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EB0058F-C04A-4F1F-BA3A-B49F924CB15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148987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EB0058F-C04A-4F1F-BA3A-B49F924CB15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925296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EB0058F-C04A-4F1F-BA3A-B49F924CB15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52144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EB0058F-C04A-4F1F-BA3A-B49F924CB15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543557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EB0058F-C04A-4F1F-BA3A-B49F924CB15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609772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EB0058F-C04A-4F1F-BA3A-B49F924CB15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774780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EB0058F-C04A-4F1F-BA3A-B49F924CB15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203082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EB0058F-C04A-4F1F-BA3A-B49F924CB15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876782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EB0058F-C04A-4F1F-BA3A-B49F924CB15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748100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EB0058F-C04A-4F1F-BA3A-B49F924CB15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843398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EB0058F-C04A-4F1F-BA3A-B49F924CB15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486096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453B82-607C-47F7-A016-BB662E9FD0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B34A889-1DE2-4A68-A558-8AE96E1C96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832426E-ADC4-4E18-AA6C-BB869EB51A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E547D-28F1-4AA5-80D7-C780E776EBE6}" type="datetimeFigureOut">
              <a:rPr lang="ko-KR" altLang="en-US" smtClean="0"/>
              <a:t>2021-12-04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57A2366-194F-4757-936C-CE3A37396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11C92E0-F1A0-400D-A1E8-9BBF393222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F37D4-45E3-4CEB-943C-E9B3D5158C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15492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EFED1C-D1B0-4FCE-9B51-C3ACFEFF6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6F4A2CA-A05D-4363-92E9-D0A83BB5BB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7A3E8CC-CDCF-4422-8551-E3BD127D2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E547D-28F1-4AA5-80D7-C780E776EBE6}" type="datetimeFigureOut">
              <a:rPr lang="ko-KR" altLang="en-US" smtClean="0"/>
              <a:t>2021-12-04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6C56820-12F9-4B34-8569-6041ABE771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FF7C70C-C803-4FCB-B6A2-55BDC9C852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F37D4-45E3-4CEB-943C-E9B3D5158C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06552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9119706-876D-4FE7-9099-0CE9F3FF564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891F2F4-E235-4635-A4B3-4D0C5E8528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6442ED5-12CB-4185-A965-CF2CC42931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E547D-28F1-4AA5-80D7-C780E776EBE6}" type="datetimeFigureOut">
              <a:rPr lang="ko-KR" altLang="en-US" smtClean="0"/>
              <a:t>2021-12-04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CDEB142-1D6E-43BF-AE83-DFD1005C1A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73DED28-78A3-4793-BE9D-6C5776994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F37D4-45E3-4CEB-943C-E9B3D5158C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43156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453B82-607C-47F7-A016-BB662E9FD0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B34A889-1DE2-4A68-A558-8AE96E1C96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832426E-ADC4-4E18-AA6C-BB869EB51A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EE547D-28F1-4AA5-80D7-C780E776EBE6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2021-12-04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57A2366-194F-4757-936C-CE3A37396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11C92E0-F1A0-400D-A1E8-9BBF393222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81F37D4-45E3-4CEB-943C-E9B3D5158C36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075945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2750B1-5927-4A98-986C-1B3F4907C5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D829B39-AAD2-453B-85E9-6DFA083064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12F2898-B5C8-43EA-97A4-F57368E63C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EE547D-28F1-4AA5-80D7-C780E776EBE6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2021-12-04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FC715A0-8082-4902-A40B-12C88A6B07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7687485-5038-474A-9486-57E3EA6D9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81F37D4-45E3-4CEB-943C-E9B3D5158C36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556559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40A40C-9B4B-44EE-9D2B-C2279F008F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D1BDCFF-7DEE-4ACE-9B23-FA3A07B34B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6AB766C-3FEE-4125-AE87-D89DE99C06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EE547D-28F1-4AA5-80D7-C780E776EBE6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2021-12-04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D022820-DAA4-484B-AF1C-0BC8CDE762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BE7D995-6DCB-4D2A-9226-AD1D8CEA6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81F37D4-45E3-4CEB-943C-E9B3D5158C36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825560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8B11E1-306C-46D1-B05D-B35007390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0D9D72-E6D8-48C1-9855-D9A99D8E60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A94FF7F-D76C-46F1-B1A3-83B5ED8376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7ECAEC5-4A2F-4DD2-AE0A-B4DB8AB26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EE547D-28F1-4AA5-80D7-C780E776EBE6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2021-12-04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76A7FE2-70DE-46EA-89E1-2910A5C7F7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12BBB54-EB7A-46C0-876A-74868DB876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81F37D4-45E3-4CEB-943C-E9B3D5158C36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504755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64DA91-03CF-440B-87C8-80FBE6184D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CD00038-AC0A-4DC3-87B7-7357EA0FF0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9884E66-6096-4827-8EFD-2506D1063F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E2EC94D-D2CF-4178-9C67-2F8EBF9D70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A8A7E44-CEDE-4C9F-A7AE-29084A62C2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BA50B00-3CFA-44DA-ACD8-B20C47C778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EE547D-28F1-4AA5-80D7-C780E776EBE6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2021-12-04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C62A686-7B4D-4794-BC5F-E12E9D37F2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781FD50-B9BE-4B4E-B214-F26ECB434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81F37D4-45E3-4CEB-943C-E9B3D5158C36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9375353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7681BF-C5E3-4616-A2FA-4B71C7F65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4252B4D-473A-4FF8-A96C-69EEA3C36F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EE547D-28F1-4AA5-80D7-C780E776EBE6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2021-12-04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B20DFA0-9B76-41FC-9BC3-516BA72B0A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FC95E71-EE51-45B3-B543-85D7C40773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81F37D4-45E3-4CEB-943C-E9B3D5158C36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8598250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600E7D4-E337-45BE-A753-9332D1CBA8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EE547D-28F1-4AA5-80D7-C780E776EBE6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2021-12-04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E28AA4B-5CF4-4217-A2A1-227FC2E318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BEC1D26-4D24-45E0-B420-518A2C8FA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81F37D4-45E3-4CEB-943C-E9B3D5158C36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0555299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6A2336-5797-4AA4-9457-0142DBF267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4A0E70C-FD06-4890-B867-09A9D0A432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7D40A62-1450-48F7-A55D-3F768B7453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3EF1A08-D90C-4F0F-BFC5-829B7E1808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EE547D-28F1-4AA5-80D7-C780E776EBE6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2021-12-04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F562760-4EE4-46C9-B06B-D83ADCC8B2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961AD91-47EC-4A46-87D8-9BDF78F221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81F37D4-45E3-4CEB-943C-E9B3D5158C36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69417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2750B1-5927-4A98-986C-1B3F4907C5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D829B39-AAD2-453B-85E9-6DFA083064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12F2898-B5C8-43EA-97A4-F57368E63C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E547D-28F1-4AA5-80D7-C780E776EBE6}" type="datetimeFigureOut">
              <a:rPr lang="ko-KR" altLang="en-US" smtClean="0"/>
              <a:t>2021-12-04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FC715A0-8082-4902-A40B-12C88A6B07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7687485-5038-474A-9486-57E3EA6D9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F37D4-45E3-4CEB-943C-E9B3D5158C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784099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7B2E97-08E5-480B-BAA3-90D49DD14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6E4FA56-BB4A-48EA-B03C-B9D1006EF0E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2D5D05A-91C3-4B08-BBA7-D7A580891A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8DB6506-5A46-4EE9-A449-07A4C41266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EE547D-28F1-4AA5-80D7-C780E776EBE6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2021-12-04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18EBED0-F021-4398-8E5C-19E7A09AEE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A0A6A87-8D9C-4529-A2AD-41759C173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81F37D4-45E3-4CEB-943C-E9B3D5158C36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0183984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EFED1C-D1B0-4FCE-9B51-C3ACFEFF6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6F4A2CA-A05D-4363-92E9-D0A83BB5BB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7A3E8CC-CDCF-4422-8551-E3BD127D2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EE547D-28F1-4AA5-80D7-C780E776EBE6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2021-12-04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6C56820-12F9-4B34-8569-6041ABE771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FF7C70C-C803-4FCB-B6A2-55BDC9C852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81F37D4-45E3-4CEB-943C-E9B3D5158C36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666001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9119706-876D-4FE7-9099-0CE9F3FF564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891F2F4-E235-4635-A4B3-4D0C5E8528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6442ED5-12CB-4185-A965-CF2CC42931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EE547D-28F1-4AA5-80D7-C780E776EBE6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2021-12-04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CDEB142-1D6E-43BF-AE83-DFD1005C1A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73DED28-78A3-4793-BE9D-6C5776994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81F37D4-45E3-4CEB-943C-E9B3D5158C36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06011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40A40C-9B4B-44EE-9D2B-C2279F008F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D1BDCFF-7DEE-4ACE-9B23-FA3A07B34B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6AB766C-3FEE-4125-AE87-D89DE99C06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E547D-28F1-4AA5-80D7-C780E776EBE6}" type="datetimeFigureOut">
              <a:rPr lang="ko-KR" altLang="en-US" smtClean="0"/>
              <a:t>2021-12-04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D022820-DAA4-484B-AF1C-0BC8CDE762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BE7D995-6DCB-4D2A-9226-AD1D8CEA6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F37D4-45E3-4CEB-943C-E9B3D5158C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77622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8B11E1-306C-46D1-B05D-B35007390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0D9D72-E6D8-48C1-9855-D9A99D8E60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A94FF7F-D76C-46F1-B1A3-83B5ED8376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7ECAEC5-4A2F-4DD2-AE0A-B4DB8AB26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E547D-28F1-4AA5-80D7-C780E776EBE6}" type="datetimeFigureOut">
              <a:rPr lang="ko-KR" altLang="en-US" smtClean="0"/>
              <a:t>2021-12-04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76A7FE2-70DE-46EA-89E1-2910A5C7F7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12BBB54-EB7A-46C0-876A-74868DB876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F37D4-45E3-4CEB-943C-E9B3D5158C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88462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64DA91-03CF-440B-87C8-80FBE6184D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CD00038-AC0A-4DC3-87B7-7357EA0FF0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9884E66-6096-4827-8EFD-2506D1063F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E2EC94D-D2CF-4178-9C67-2F8EBF9D70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A8A7E44-CEDE-4C9F-A7AE-29084A62C2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BA50B00-3CFA-44DA-ACD8-B20C47C778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E547D-28F1-4AA5-80D7-C780E776EBE6}" type="datetimeFigureOut">
              <a:rPr lang="ko-KR" altLang="en-US" smtClean="0"/>
              <a:t>2021-12-04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C62A686-7B4D-4794-BC5F-E12E9D37F2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781FD50-B9BE-4B4E-B214-F26ECB434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F37D4-45E3-4CEB-943C-E9B3D5158C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20179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7681BF-C5E3-4616-A2FA-4B71C7F65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4252B4D-473A-4FF8-A96C-69EEA3C36F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E547D-28F1-4AA5-80D7-C780E776EBE6}" type="datetimeFigureOut">
              <a:rPr lang="ko-KR" altLang="en-US" smtClean="0"/>
              <a:t>2021-12-04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B20DFA0-9B76-41FC-9BC3-516BA72B0A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FC95E71-EE51-45B3-B543-85D7C40773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F37D4-45E3-4CEB-943C-E9B3D5158C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97214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600E7D4-E337-45BE-A753-9332D1CBA8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E547D-28F1-4AA5-80D7-C780E776EBE6}" type="datetimeFigureOut">
              <a:rPr lang="ko-KR" altLang="en-US" smtClean="0"/>
              <a:t>2021-12-04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E28AA4B-5CF4-4217-A2A1-227FC2E318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BEC1D26-4D24-45E0-B420-518A2C8FA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F37D4-45E3-4CEB-943C-E9B3D5158C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5801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6A2336-5797-4AA4-9457-0142DBF267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4A0E70C-FD06-4890-B867-09A9D0A432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7D40A62-1450-48F7-A55D-3F768B7453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3EF1A08-D90C-4F0F-BFC5-829B7E1808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E547D-28F1-4AA5-80D7-C780E776EBE6}" type="datetimeFigureOut">
              <a:rPr lang="ko-KR" altLang="en-US" smtClean="0"/>
              <a:t>2021-12-04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F562760-4EE4-46C9-B06B-D83ADCC8B2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961AD91-47EC-4A46-87D8-9BDF78F221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F37D4-45E3-4CEB-943C-E9B3D5158C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45354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7B2E97-08E5-480B-BAA3-90D49DD14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6E4FA56-BB4A-48EA-B03C-B9D1006EF0E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2D5D05A-91C3-4B08-BBA7-D7A580891A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8DB6506-5A46-4EE9-A449-07A4C41266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E547D-28F1-4AA5-80D7-C780E776EBE6}" type="datetimeFigureOut">
              <a:rPr lang="ko-KR" altLang="en-US" smtClean="0"/>
              <a:t>2021-12-04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18EBED0-F021-4398-8E5C-19E7A09AEE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A0A6A87-8D9C-4529-A2AD-41759C173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F37D4-45E3-4CEB-943C-E9B3D5158C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98416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5D89B53-6388-4930-B1C9-EB04F1BB9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C847315-B107-4492-8EAB-4DD77FB7B3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0DF7A1E-871A-4198-972B-7C422AEA0F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1pPr>
          </a:lstStyle>
          <a:p>
            <a:fld id="{66EE547D-28F1-4AA5-80D7-C780E776EBE6}" type="datetimeFigureOut">
              <a:rPr lang="ko-KR" altLang="en-US" smtClean="0"/>
              <a:pPr/>
              <a:t>2021-12-04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CC5E316-1632-4514-97D3-CC81ED7747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68A85EE-B896-4F5C-B96D-FC228803B3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1pPr>
          </a:lstStyle>
          <a:p>
            <a:fld id="{F81F37D4-45E3-4CEB-943C-E9B3D5158C36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642814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KoPub돋움체 Bold" panose="02020603020101020101" pitchFamily="18" charset="-127"/>
          <a:ea typeface="KoPub돋움체 Bold" panose="02020603020101020101" pitchFamily="18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KoPub돋움체 Bold" panose="02020603020101020101" pitchFamily="18" charset="-127"/>
          <a:ea typeface="KoPub돋움체 Bold" panose="02020603020101020101" pitchFamily="18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KoPub돋움체 Bold" panose="02020603020101020101" pitchFamily="18" charset="-127"/>
          <a:ea typeface="KoPub돋움체 Bold" panose="02020603020101020101" pitchFamily="18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KoPub돋움체 Bold" panose="02020603020101020101" pitchFamily="18" charset="-127"/>
          <a:ea typeface="KoPub돋움체 Bold" panose="02020603020101020101" pitchFamily="18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KoPub돋움체 Bold" panose="02020603020101020101" pitchFamily="18" charset="-127"/>
          <a:ea typeface="KoPub돋움체 Bold" panose="02020603020101020101" pitchFamily="18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KoPub돋움체 Bold" panose="02020603020101020101" pitchFamily="18" charset="-127"/>
          <a:ea typeface="KoPub돋움체 Bold" panose="02020603020101020101" pitchFamily="18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5D89B53-6388-4930-B1C9-EB04F1BB9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C847315-B107-4492-8EAB-4DD77FB7B3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0DF7A1E-871A-4198-972B-7C422AEA0F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EE547D-28F1-4AA5-80D7-C780E776EBE6}" type="datetimeFigureOut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2021-12-04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CC5E316-1632-4514-97D3-CC81ED7747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68A85EE-B896-4F5C-B96D-FC228803B3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1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81F37D4-45E3-4CEB-943C-E9B3D5158C36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461865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KoPub돋움체 Bold" panose="02020603020101020101" pitchFamily="18" charset="-127"/>
          <a:ea typeface="KoPub돋움체 Bold" panose="02020603020101020101" pitchFamily="18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KoPub돋움체 Bold" panose="02020603020101020101" pitchFamily="18" charset="-127"/>
          <a:ea typeface="KoPub돋움체 Bold" panose="02020603020101020101" pitchFamily="18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KoPub돋움체 Bold" panose="02020603020101020101" pitchFamily="18" charset="-127"/>
          <a:ea typeface="KoPub돋움체 Bold" panose="02020603020101020101" pitchFamily="18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KoPub돋움체 Bold" panose="02020603020101020101" pitchFamily="18" charset="-127"/>
          <a:ea typeface="KoPub돋움체 Bold" panose="02020603020101020101" pitchFamily="18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KoPub돋움체 Bold" panose="02020603020101020101" pitchFamily="18" charset="-127"/>
          <a:ea typeface="KoPub돋움체 Bold" panose="02020603020101020101" pitchFamily="18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KoPub돋움체 Bold" panose="02020603020101020101" pitchFamily="18" charset="-127"/>
          <a:ea typeface="KoPub돋움체 Bold" panose="02020603020101020101" pitchFamily="18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5.png"/><Relationship Id="rId5" Type="http://schemas.openxmlformats.org/officeDocument/2006/relationships/image" Target="../media/image4.jpg"/><Relationship Id="rId4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88E921F-2B6B-4C1E-AFE3-641659900C74}"/>
              </a:ext>
            </a:extLst>
          </p:cNvPr>
          <p:cNvSpPr txBox="1"/>
          <p:nvPr/>
        </p:nvSpPr>
        <p:spPr>
          <a:xfrm>
            <a:off x="4932873" y="6142334"/>
            <a:ext cx="2326278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en-US"/>
            </a:defPPr>
            <a:lvl1pPr defTabSz="457200" latinLnBrk="0">
              <a:defRPr sz="3600">
                <a:solidFill>
                  <a:srgbClr val="3291D0"/>
                </a:solidFill>
                <a:effectLst>
                  <a:outerShdw dist="50800" dir="4800000" algn="t" rotWithShape="0">
                    <a:schemeClr val="accent5">
                      <a:alpha val="44000"/>
                    </a:schemeClr>
                  </a:outerShdw>
                </a:effectLst>
                <a:latin typeface="현대하모니 B" panose="02020603020101020101" pitchFamily="18" charset="-127"/>
                <a:ea typeface="현대하모니 B" panose="02020603020101020101" pitchFamily="18" charset="-127"/>
              </a:defRPr>
            </a:lvl1pPr>
            <a:lvl2pPr defTabSz="457200" latinLnBrk="0">
              <a:defRPr/>
            </a:lvl2pPr>
            <a:lvl3pPr defTabSz="457200" latinLnBrk="0">
              <a:defRPr/>
            </a:lvl3pPr>
            <a:lvl4pPr defTabSz="457200" latinLnBrk="0">
              <a:defRPr/>
            </a:lvl4pPr>
            <a:lvl5pPr defTabSz="457200" latinLnBrk="0">
              <a:defRPr/>
            </a:lvl5pPr>
            <a:lvl6pPr defTabSz="457200" latinLnBrk="0">
              <a:defRPr/>
            </a:lvl6pPr>
            <a:lvl7pPr defTabSz="457200" latinLnBrk="0">
              <a:defRPr/>
            </a:lvl7pPr>
            <a:lvl8pPr defTabSz="457200" latinLnBrk="0">
              <a:defRPr/>
            </a:lvl8pPr>
            <a:lvl9pPr defTabSz="457200" latinLnBrk="0">
              <a:defRPr/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KoPubWorld돋움체 Bold" panose="00000800000000000000" pitchFamily="2" charset="-127"/>
              </a:rPr>
              <a:t>경희대학교 공재호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39D70E-B8BE-43C2-AC2D-72D191FC3BED}"/>
              </a:ext>
            </a:extLst>
          </p:cNvPr>
          <p:cNvSpPr txBox="1"/>
          <p:nvPr/>
        </p:nvSpPr>
        <p:spPr>
          <a:xfrm>
            <a:off x="1553030" y="2989339"/>
            <a:ext cx="9085938" cy="8247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defTabSz="457200" latinLnBrk="0">
              <a:defRPr sz="3600">
                <a:solidFill>
                  <a:srgbClr val="3291D0"/>
                </a:solidFill>
                <a:effectLst>
                  <a:outerShdw dist="50800" dir="4800000" algn="t" rotWithShape="0">
                    <a:schemeClr val="accent5">
                      <a:alpha val="44000"/>
                    </a:schemeClr>
                  </a:outerShdw>
                </a:effectLst>
                <a:latin typeface="현대하모니 B" panose="02020603020101020101" pitchFamily="18" charset="-127"/>
                <a:ea typeface="현대하모니 B" panose="02020603020101020101" pitchFamily="18" charset="-127"/>
              </a:defRPr>
            </a:lvl1pPr>
            <a:lvl2pPr defTabSz="457200" latinLnBrk="0">
              <a:defRPr/>
            </a:lvl2pPr>
            <a:lvl3pPr defTabSz="457200" latinLnBrk="0">
              <a:defRPr/>
            </a:lvl3pPr>
            <a:lvl4pPr defTabSz="457200" latinLnBrk="0">
              <a:defRPr/>
            </a:lvl4pPr>
            <a:lvl5pPr defTabSz="457200" latinLnBrk="0">
              <a:defRPr/>
            </a:lvl5pPr>
            <a:lvl6pPr defTabSz="457200" latinLnBrk="0">
              <a:defRPr/>
            </a:lvl6pPr>
            <a:lvl7pPr defTabSz="457200" latinLnBrk="0">
              <a:defRPr/>
            </a:lvl7pPr>
            <a:lvl8pPr defTabSz="457200" latinLnBrk="0">
              <a:defRPr/>
            </a:lvl8pPr>
            <a:lvl9pPr defTabSz="457200" latinLnBrk="0">
              <a:defRPr/>
            </a:lvl9pPr>
          </a:lstStyle>
          <a:p>
            <a:pPr marL="0" marR="0" lvl="0" indent="0" algn="ctr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1" i="0" u="none" strike="noStrike" kern="1200" cap="none" spc="0" normalizeH="0" baseline="0" noProof="0" dirty="0" err="1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KoPubWorld돋움체 Bold" panose="00000800000000000000" pitchFamily="2" charset="-127"/>
              </a:rPr>
              <a:t>비대면</a:t>
            </a:r>
            <a:r>
              <a:rPr kumimoji="0" lang="ko-KR" alt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KoPubWorld돋움체 Bold" panose="00000800000000000000" pitchFamily="2" charset="-127"/>
              </a:rPr>
              <a:t> 학습 집중도 분석 및 예측</a:t>
            </a:r>
            <a:endParaRPr kumimoji="0" lang="en-US" altLang="ko-KR" sz="4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KoPubWorld돋움체 Bold" panose="00000800000000000000" pitchFamily="2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84031F06-700C-491B-BB26-A2D67146A4D7}"/>
              </a:ext>
            </a:extLst>
          </p:cNvPr>
          <p:cNvGrpSpPr/>
          <p:nvPr/>
        </p:nvGrpSpPr>
        <p:grpSpPr>
          <a:xfrm>
            <a:off x="4408967" y="2318310"/>
            <a:ext cx="3374066" cy="486588"/>
            <a:chOff x="3040381" y="2607274"/>
            <a:chExt cx="6111240" cy="486588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E6ACB839-FC61-4495-996D-CFFD87323954}"/>
                </a:ext>
              </a:extLst>
            </p:cNvPr>
            <p:cNvSpPr/>
            <p:nvPr/>
          </p:nvSpPr>
          <p:spPr>
            <a:xfrm>
              <a:off x="3040381" y="2607274"/>
              <a:ext cx="6111240" cy="486588"/>
            </a:xfrm>
            <a:prstGeom prst="roundRect">
              <a:avLst>
                <a:gd name="adj" fmla="val 50000"/>
              </a:avLst>
            </a:prstGeom>
            <a:solidFill>
              <a:srgbClr val="0D63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72EA8A2B-DD3F-400B-B66B-E33AB8A061C4}"/>
                </a:ext>
              </a:extLst>
            </p:cNvPr>
            <p:cNvSpPr/>
            <p:nvPr/>
          </p:nvSpPr>
          <p:spPr>
            <a:xfrm>
              <a:off x="4406117" y="2669714"/>
              <a:ext cx="3391779" cy="400110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Bold" panose="00000800000000000000" pitchFamily="2" charset="-127"/>
                </a:rPr>
                <a:t>캡스톤디자인</a:t>
              </a:r>
              <a:r>
                <a:rPr kumimoji="0" lang="en-US" altLang="ko-KR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Bold" panose="00000800000000000000" pitchFamily="2" charset="-127"/>
                </a:rPr>
                <a:t>2</a:t>
              </a:r>
              <a:endPara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498A3C66-EE5D-4963-B665-F2A28D49E374}"/>
              </a:ext>
            </a:extLst>
          </p:cNvPr>
          <p:cNvSpPr txBox="1"/>
          <p:nvPr/>
        </p:nvSpPr>
        <p:spPr>
          <a:xfrm>
            <a:off x="2315157" y="3762655"/>
            <a:ext cx="7561686" cy="433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defTabSz="457200" latinLnBrk="0">
              <a:defRPr sz="3600">
                <a:solidFill>
                  <a:srgbClr val="3291D0"/>
                </a:solidFill>
                <a:effectLst>
                  <a:outerShdw dist="50800" dir="4800000" algn="t" rotWithShape="0">
                    <a:schemeClr val="accent5">
                      <a:alpha val="44000"/>
                    </a:schemeClr>
                  </a:outerShdw>
                </a:effectLst>
                <a:latin typeface="현대하모니 B" panose="02020603020101020101" pitchFamily="18" charset="-127"/>
                <a:ea typeface="현대하모니 B" panose="02020603020101020101" pitchFamily="18" charset="-127"/>
              </a:defRPr>
            </a:lvl1pPr>
            <a:lvl2pPr defTabSz="457200" latinLnBrk="0">
              <a:defRPr/>
            </a:lvl2pPr>
            <a:lvl3pPr defTabSz="457200" latinLnBrk="0">
              <a:defRPr/>
            </a:lvl3pPr>
            <a:lvl4pPr defTabSz="457200" latinLnBrk="0">
              <a:defRPr/>
            </a:lvl4pPr>
            <a:lvl5pPr defTabSz="457200" latinLnBrk="0">
              <a:defRPr/>
            </a:lvl5pPr>
            <a:lvl6pPr defTabSz="457200" latinLnBrk="0">
              <a:defRPr/>
            </a:lvl6pPr>
            <a:lvl7pPr defTabSz="457200" latinLnBrk="0">
              <a:defRPr/>
            </a:lvl7pPr>
            <a:lvl8pPr defTabSz="457200" latinLnBrk="0">
              <a:defRPr/>
            </a:lvl8pPr>
            <a:lvl9pPr defTabSz="457200" latinLnBrk="0">
              <a:defRPr/>
            </a:lvl9pPr>
          </a:lstStyle>
          <a:p>
            <a:pPr marL="0" marR="0" lvl="0" indent="0" algn="ctr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b="0" i="0" dirty="0">
                <a:solidFill>
                  <a:schemeClr val="accent5">
                    <a:lumMod val="75000"/>
                  </a:schemeClr>
                </a:solidFill>
                <a:effectLst/>
                <a:latin typeface="Noto Sans" panose="020B0502040504020204" pitchFamily="34" charset="0"/>
              </a:rPr>
              <a:t>Intensive analysis and prediction of non-face-to-face learning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schemeClr val="accent5">
                  <a:lumMod val="75000"/>
                </a:scheme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238476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>
            <a:extLst>
              <a:ext uri="{FF2B5EF4-FFF2-40B4-BE49-F238E27FC236}">
                <a16:creationId xmlns:a16="http://schemas.microsoft.com/office/drawing/2014/main" id="{61204C43-ED3D-4F6C-AFFE-0EB235FE49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3287" y="250206"/>
            <a:ext cx="403957" cy="398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  <a:scene3d>
              <a:camera prst="orthographicFront"/>
              <a:lightRig rig="threePt" dir="t"/>
            </a:scene3d>
            <a:sp3d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dist="50800" dir="5400000" algn="tl" rotWithShape="0">
                    <a:srgbClr val="4472C4">
                      <a:lumMod val="60000"/>
                      <a:lumOff val="40000"/>
                      <a:alpha val="29000"/>
                    </a:srgbClr>
                  </a:outerShdw>
                </a:effectLst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02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FBA5079-CC11-4F7E-BA27-FF3E5DAF7AB4}"/>
              </a:ext>
            </a:extLst>
          </p:cNvPr>
          <p:cNvSpPr/>
          <p:nvPr/>
        </p:nvSpPr>
        <p:spPr>
          <a:xfrm>
            <a:off x="1340292" y="134994"/>
            <a:ext cx="2701381" cy="46166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>
                  <a:outerShdw dist="50800" dir="4800000" algn="t" rotWithShape="0">
                    <a:srgbClr val="0C5F95">
                      <a:alpha val="31000"/>
                    </a:srgbClr>
                  </a:outerShdw>
                </a:effectLst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0000800000000000000" pitchFamily="2" charset="-127"/>
              </a:rPr>
              <a:t>관련연구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>
                  <a:outerShdw dist="50800" dir="4800000" algn="t" rotWithShape="0">
                    <a:srgbClr val="0C5F95">
                      <a:alpha val="31000"/>
                    </a:srgbClr>
                  </a:outerShdw>
                </a:effectLst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>
                  <a:outerShdw dist="50800" dir="4800000" algn="t" rotWithShape="0">
                    <a:srgbClr val="0C5F95">
                      <a:alpha val="31000"/>
                    </a:srgbClr>
                  </a:outerShdw>
                </a:effectLst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:: 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0000800000000000000" pitchFamily="2" charset="-127"/>
              </a:rPr>
              <a:t>관련기술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KoPubWorld돋움체 Bold" panose="00000800000000000000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EE86A85-6055-46EE-9BB1-86D694A435AB}"/>
              </a:ext>
            </a:extLst>
          </p:cNvPr>
          <p:cNvSpPr/>
          <p:nvPr/>
        </p:nvSpPr>
        <p:spPr>
          <a:xfrm>
            <a:off x="60791" y="6530850"/>
            <a:ext cx="3293025" cy="261610"/>
          </a:xfrm>
          <a:prstGeom prst="rect">
            <a:avLst/>
          </a:prstGeom>
          <a:noFill/>
          <a:ln>
            <a:noFill/>
          </a:ln>
        </p:spPr>
        <p:txBody>
          <a:bodyPr wrap="square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1" i="0" u="none" strike="noStrike" kern="1200" cap="none" spc="0" normalizeH="0" baseline="0" noProof="0" dirty="0" err="1">
                <a:ln>
                  <a:noFill/>
                </a:ln>
                <a:solidFill>
                  <a:srgbClr val="A5A5A5">
                    <a:lumMod val="7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KoPubWorld돋움체 Bold" panose="00000800000000000000" pitchFamily="2" charset="-127"/>
              </a:rPr>
              <a:t>캡스톤디자인</a:t>
            </a: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srgbClr val="A5A5A5">
                    <a:lumMod val="7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KoPubWorld돋움체 Bold" panose="00000800000000000000" pitchFamily="2" charset="-127"/>
              </a:rPr>
              <a:t>2</a:t>
            </a:r>
          </a:p>
        </p:txBody>
      </p:sp>
      <p:sp>
        <p:nvSpPr>
          <p:cNvPr id="12" name="TextBox 17">
            <a:extLst>
              <a:ext uri="{FF2B5EF4-FFF2-40B4-BE49-F238E27FC236}">
                <a16:creationId xmlns:a16="http://schemas.microsoft.com/office/drawing/2014/main" id="{3B56013F-7B02-4586-A830-14AB70C36B63}"/>
              </a:ext>
            </a:extLst>
          </p:cNvPr>
          <p:cNvSpPr txBox="1"/>
          <p:nvPr/>
        </p:nvSpPr>
        <p:spPr>
          <a:xfrm>
            <a:off x="338131" y="1042709"/>
            <a:ext cx="7265304" cy="578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>
                  <a:outerShdw dist="50800" dir="4800000" algn="t" rotWithShape="0">
                    <a:srgbClr val="0C5F95">
                      <a:alpha val="31000"/>
                    </a:srgbClr>
                  </a:outerShdw>
                </a:effectLst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0000800000000000000" pitchFamily="2" charset="-127"/>
              </a:rPr>
              <a:t>[ </a:t>
            </a:r>
            <a:r>
              <a:rPr lang="ko-KR" altLang="en-US" sz="2800" b="1" dirty="0">
                <a:solidFill>
                  <a:srgbClr val="4472C4">
                    <a:lumMod val="75000"/>
                  </a:srgbClr>
                </a:solidFill>
                <a:effectLst>
                  <a:outerShdw dist="50800" dir="4800000" algn="t" rotWithShape="0">
                    <a:srgbClr val="0C5F95">
                      <a:alpha val="31000"/>
                    </a:srgbClr>
                  </a:outerShdw>
                </a:effectLst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0000800000000000000" pitchFamily="2" charset="-127"/>
              </a:rPr>
              <a:t>얼굴 </a:t>
            </a:r>
            <a:r>
              <a:rPr lang="ko-KR" altLang="en-US" sz="2800" b="1" dirty="0" err="1">
                <a:solidFill>
                  <a:srgbClr val="4472C4">
                    <a:lumMod val="75000"/>
                  </a:srgbClr>
                </a:solidFill>
                <a:effectLst>
                  <a:outerShdw dist="50800" dir="4800000" algn="t" rotWithShape="0">
                    <a:srgbClr val="0C5F95">
                      <a:alpha val="31000"/>
                    </a:srgbClr>
                  </a:outerShdw>
                </a:effectLst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0000800000000000000" pitchFamily="2" charset="-127"/>
              </a:rPr>
              <a:t>특징점</a:t>
            </a:r>
            <a:r>
              <a:rPr lang="ko-KR" altLang="en-US" sz="2800" b="1" dirty="0">
                <a:solidFill>
                  <a:srgbClr val="4472C4">
                    <a:lumMod val="75000"/>
                  </a:srgbClr>
                </a:solidFill>
                <a:effectLst>
                  <a:outerShdw dist="50800" dir="4800000" algn="t" rotWithShape="0">
                    <a:srgbClr val="0C5F95">
                      <a:alpha val="31000"/>
                    </a:srgbClr>
                  </a:outerShdw>
                </a:effectLst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0000800000000000000" pitchFamily="2" charset="-127"/>
              </a:rPr>
              <a:t> 추출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>
                  <a:outerShdw dist="50800" dir="4800000" algn="t" rotWithShape="0">
                    <a:srgbClr val="0C5F95">
                      <a:alpha val="31000"/>
                    </a:srgbClr>
                  </a:outerShdw>
                </a:effectLst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0000800000000000000" pitchFamily="2" charset="-127"/>
              </a:rPr>
              <a:t> 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>
                  <a:outerShdw dist="50800" dir="4800000" algn="t" rotWithShape="0">
                    <a:srgbClr val="0C5F95">
                      <a:alpha val="31000"/>
                    </a:srgbClr>
                  </a:outerShdw>
                </a:effectLst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0000800000000000000" pitchFamily="2" charset="-127"/>
              </a:rPr>
              <a:t>]</a:t>
            </a:r>
          </a:p>
        </p:txBody>
      </p:sp>
      <p:sp>
        <p:nvSpPr>
          <p:cNvPr id="14" name="TextBox 17">
            <a:extLst>
              <a:ext uri="{FF2B5EF4-FFF2-40B4-BE49-F238E27FC236}">
                <a16:creationId xmlns:a16="http://schemas.microsoft.com/office/drawing/2014/main" id="{A1C5BD8A-497F-458E-8382-79F3E606525A}"/>
              </a:ext>
            </a:extLst>
          </p:cNvPr>
          <p:cNvSpPr txBox="1"/>
          <p:nvPr/>
        </p:nvSpPr>
        <p:spPr>
          <a:xfrm>
            <a:off x="353287" y="1689164"/>
            <a:ext cx="9542876" cy="11639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0000800000000000000" pitchFamily="2" charset="-127"/>
              </a:rPr>
              <a:t>회귀나무 앙상블 알고리즘을 통한 얼굴 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0000800000000000000" pitchFamily="2" charset="-127"/>
              </a:rPr>
              <a:t>특징점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0000800000000000000" pitchFamily="2" charset="-127"/>
              </a:rPr>
              <a:t> 추출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KoPubWorld돋움체 Bold" panose="00000800000000000000" pitchFamily="2" charset="-127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0000800000000000000" pitchFamily="2" charset="-127"/>
              </a:rPr>
              <a:t>회귀나무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0000800000000000000" pitchFamily="2" charset="-127"/>
              </a:rPr>
              <a:t>(Regression Tree)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0000800000000000000" pitchFamily="2" charset="-127"/>
              </a:rPr>
              <a:t>는 여러 나무 구조를 임의로 학습</a:t>
            </a:r>
            <a:r>
              <a:rPr lang="en-US" altLang="ko-KR" sz="1600" dirty="0">
                <a:solidFill>
                  <a:srgbClr val="40404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0000800000000000000" pitchFamily="2" charset="-127"/>
              </a:rPr>
              <a:t> : </a:t>
            </a:r>
            <a:r>
              <a:rPr lang="ko-KR" altLang="en-US" sz="1600" dirty="0">
                <a:solidFill>
                  <a:srgbClr val="40404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0000800000000000000" pitchFamily="2" charset="-127"/>
              </a:rPr>
              <a:t>학습오류 감소</a:t>
            </a:r>
            <a:r>
              <a:rPr lang="en-US" altLang="ko-KR" sz="1600" dirty="0">
                <a:solidFill>
                  <a:srgbClr val="40404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1600" dirty="0" err="1">
                <a:solidFill>
                  <a:srgbClr val="40404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0000800000000000000" pitchFamily="2" charset="-127"/>
              </a:rPr>
              <a:t>밀리초</a:t>
            </a:r>
            <a:r>
              <a:rPr lang="ko-KR" altLang="en-US" sz="1600" dirty="0">
                <a:solidFill>
                  <a:srgbClr val="40404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0000800000000000000" pitchFamily="2" charset="-127"/>
              </a:rPr>
              <a:t> 단위의 빠른 속도</a:t>
            </a:r>
            <a:endParaRPr lang="en-US" altLang="ko-KR" sz="1600" dirty="0">
              <a:solidFill>
                <a:srgbClr val="404040"/>
              </a:solidFill>
              <a:latin typeface="KoPub돋움체 Bold" panose="02020603020101020101" pitchFamily="18" charset="-127"/>
              <a:ea typeface="KoPub돋움체 Bold" panose="02020603020101020101" pitchFamily="18" charset="-127"/>
              <a:cs typeface="KoPubWorld돋움체 Bold" panose="00000800000000000000" pitchFamily="2" charset="-127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lang="ko-KR" altLang="en-US" sz="1600" dirty="0">
                <a:solidFill>
                  <a:srgbClr val="40404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0000800000000000000" pitchFamily="2" charset="-127"/>
              </a:rPr>
              <a:t>얼굴의 여러 변형 가능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66E28348-DAD5-42E2-9904-2EE72A9BC0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26E4636-A947-447B-B95D-1CC11C4A3CF0}"/>
              </a:ext>
            </a:extLst>
          </p:cNvPr>
          <p:cNvSpPr txBox="1"/>
          <p:nvPr/>
        </p:nvSpPr>
        <p:spPr>
          <a:xfrm>
            <a:off x="6320489" y="3853764"/>
            <a:ext cx="3575674" cy="8824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0000800000000000000" pitchFamily="2" charset="-127"/>
              </a:rPr>
              <a:t>회귀나무 앙상블을 이용한 추출한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0000800000000000000" pitchFamily="2" charset="-127"/>
              </a:rPr>
              <a:t>68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0000800000000000000" pitchFamily="2" charset="-127"/>
              </a:rPr>
              <a:t>개의 얼굴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0000800000000000000" pitchFamily="2" charset="-127"/>
              </a:rPr>
              <a:t>특징점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KoPubWorld돋움체 Bold" panose="00000800000000000000" pitchFamily="2" charset="-127"/>
            </a:endParaRPr>
          </a:p>
        </p:txBody>
      </p:sp>
      <p:pic>
        <p:nvPicPr>
          <p:cNvPr id="4097" name="_x427894120">
            <a:extLst>
              <a:ext uri="{FF2B5EF4-FFF2-40B4-BE49-F238E27FC236}">
                <a16:creationId xmlns:a16="http://schemas.microsoft.com/office/drawing/2014/main" id="{CA54594C-D1F3-4BE1-9970-F00265D33D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5054" y="2964905"/>
            <a:ext cx="3088640" cy="3060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C9533DFD-28DD-4417-A396-FB490B9EB536}"/>
              </a:ext>
            </a:extLst>
          </p:cNvPr>
          <p:cNvSpPr/>
          <p:nvPr/>
        </p:nvSpPr>
        <p:spPr>
          <a:xfrm>
            <a:off x="3041782" y="2964905"/>
            <a:ext cx="3131912" cy="306011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DC4E271-1FDC-4C92-AA09-74B630EB8A3E}"/>
              </a:ext>
            </a:extLst>
          </p:cNvPr>
          <p:cNvSpPr txBox="1"/>
          <p:nvPr/>
        </p:nvSpPr>
        <p:spPr>
          <a:xfrm>
            <a:off x="11080831" y="6457890"/>
            <a:ext cx="11111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1E3E24B-19D3-4871-B4B1-82A388BCC6D7}" type="slidenum">
              <a:rPr kumimoji="0" lang="en-US" altLang="ko-KR" sz="20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/26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150205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68378AD-DC33-4875-ABB4-9126C41620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17945" y="2897378"/>
            <a:ext cx="2669000" cy="1063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  <a:scene3d>
              <a:camera prst="orthographicFront"/>
              <a:lightRig rig="threePt" dir="t"/>
            </a:scene3d>
            <a:sp3d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>
                  <a:outerShdw dist="50800" dir="4800000" algn="t" rotWithShape="0">
                    <a:srgbClr val="0C5F95">
                      <a:alpha val="31000"/>
                    </a:srgbClr>
                  </a:outerShdw>
                </a:effectLst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0000800000000000000" pitchFamily="2" charset="-127"/>
              </a:rPr>
              <a:t>03.</a:t>
            </a:r>
            <a:r>
              <a:rPr kumimoji="0" lang="ko-KR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>
                  <a:outerShdw dist="50800" dir="4800000" algn="t" rotWithShape="0">
                    <a:srgbClr val="0C5F95">
                      <a:alpha val="31000"/>
                    </a:srgbClr>
                  </a:outerShdw>
                </a:effectLst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0000800000000000000" pitchFamily="2" charset="-127"/>
              </a:rPr>
              <a:t> </a:t>
            </a:r>
            <a:r>
              <a:rPr kumimoji="0" lang="ko-KR" altLang="en-US" sz="4000" b="1" i="0" u="none" strike="noStrike" kern="1200" cap="none" spc="0" normalizeH="0" baseline="0" noProof="0" dirty="0" err="1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>
                  <a:outerShdw dist="50800" dir="4800000" algn="t" rotWithShape="0">
                    <a:srgbClr val="0C5F95">
                      <a:alpha val="31000"/>
                    </a:srgbClr>
                  </a:outerShdw>
                </a:effectLst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0000800000000000000" pitchFamily="2" charset="-127"/>
              </a:rPr>
              <a:t>제안방법</a:t>
            </a:r>
            <a:endParaRPr kumimoji="0" lang="en-US" altLang="ko-KR" sz="40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>
                <a:outerShdw dist="50800" dir="4800000" algn="t" rotWithShape="0">
                  <a:srgbClr val="0C5F95">
                    <a:alpha val="31000"/>
                  </a:srgbClr>
                </a:outerShdw>
              </a:effectLst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800611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Rectangle 3">
            <a:extLst>
              <a:ext uri="{FF2B5EF4-FFF2-40B4-BE49-F238E27FC236}">
                <a16:creationId xmlns:a16="http://schemas.microsoft.com/office/drawing/2014/main" id="{91E0372C-DBDB-4FB8-B214-6C8C8C16CE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3287" y="250206"/>
            <a:ext cx="403957" cy="398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  <a:scene3d>
              <a:camera prst="orthographicFront"/>
              <a:lightRig rig="threePt" dir="t"/>
            </a:scene3d>
            <a:sp3d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dist="50800" dir="5400000" algn="tl" rotWithShape="0">
                    <a:srgbClr val="4472C4">
                      <a:lumMod val="60000"/>
                      <a:lumOff val="40000"/>
                      <a:alpha val="29000"/>
                    </a:srgbClr>
                  </a:outerShdw>
                </a:effectLst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01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C6A41D-2AAD-4FA7-AB7C-225147854B11}"/>
              </a:ext>
            </a:extLst>
          </p:cNvPr>
          <p:cNvSpPr/>
          <p:nvPr/>
        </p:nvSpPr>
        <p:spPr>
          <a:xfrm>
            <a:off x="1340292" y="134994"/>
            <a:ext cx="3103735" cy="46166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>
                  <a:outerShdw dist="50800" dir="4800000" algn="t" rotWithShape="0">
                    <a:srgbClr val="0C5F95">
                      <a:alpha val="31000"/>
                    </a:srgbClr>
                  </a:outerShdw>
                </a:effectLst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0000800000000000000" pitchFamily="2" charset="-127"/>
              </a:rPr>
              <a:t>03.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>
                  <a:outerShdw dist="50800" dir="4800000" algn="t" rotWithShape="0">
                    <a:srgbClr val="0C5F95">
                      <a:alpha val="31000"/>
                    </a:srgbClr>
                  </a:outerShdw>
                </a:effectLst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0000800000000000000" pitchFamily="2" charset="-127"/>
              </a:rPr>
              <a:t> 제안 방법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>
                  <a:outerShdw dist="50800" dir="4800000" algn="t" rotWithShape="0">
                    <a:srgbClr val="0C5F95">
                      <a:alpha val="31000"/>
                    </a:srgbClr>
                  </a:outerShdw>
                </a:effectLst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0000800000000000000" pitchFamily="2" charset="-127"/>
              </a:rPr>
              <a:t> 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>
                  <a:outerShdw dist="50800" dir="4800000" algn="t" rotWithShape="0">
                    <a:srgbClr val="0C5F95">
                      <a:alpha val="31000"/>
                    </a:srgbClr>
                  </a:outerShdw>
                </a:effectLst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::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Model</a:t>
            </a:r>
          </a:p>
        </p:txBody>
      </p:sp>
      <p:sp>
        <p:nvSpPr>
          <p:cNvPr id="8" name="TextBox 17">
            <a:extLst>
              <a:ext uri="{FF2B5EF4-FFF2-40B4-BE49-F238E27FC236}">
                <a16:creationId xmlns:a16="http://schemas.microsoft.com/office/drawing/2014/main" id="{C5BAFAB5-1915-4638-A9EC-422519BB0228}"/>
              </a:ext>
            </a:extLst>
          </p:cNvPr>
          <p:cNvSpPr txBox="1"/>
          <p:nvPr/>
        </p:nvSpPr>
        <p:spPr>
          <a:xfrm>
            <a:off x="757244" y="1169623"/>
            <a:ext cx="7265304" cy="578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>
                  <a:outerShdw dist="50800" dir="4800000" algn="t" rotWithShape="0">
                    <a:srgbClr val="0C5F95">
                      <a:alpha val="31000"/>
                    </a:srgbClr>
                  </a:outerShdw>
                </a:effectLst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0000800000000000000" pitchFamily="2" charset="-127"/>
              </a:rPr>
              <a:t>[ </a:t>
            </a:r>
            <a:r>
              <a:rPr lang="en-US" altLang="ko-KR" sz="2800" b="1" dirty="0">
                <a:solidFill>
                  <a:srgbClr val="4472C4">
                    <a:lumMod val="75000"/>
                  </a:srgbClr>
                </a:solidFill>
                <a:effectLst>
                  <a:outerShdw dist="50800" dir="4800000" algn="t" rotWithShape="0">
                    <a:srgbClr val="0C5F95">
                      <a:alpha val="31000"/>
                    </a:srgbClr>
                  </a:outerShdw>
                </a:effectLst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0000800000000000000" pitchFamily="2" charset="-127"/>
              </a:rPr>
              <a:t>Model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>
                  <a:outerShdw dist="50800" dir="4800000" algn="t" rotWithShape="0">
                    <a:srgbClr val="0C5F95">
                      <a:alpha val="31000"/>
                    </a:srgbClr>
                  </a:outerShdw>
                </a:effectLst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0000800000000000000" pitchFamily="2" charset="-127"/>
              </a:rPr>
              <a:t>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>
                  <a:outerShdw dist="50800" dir="4800000" algn="t" rotWithShape="0">
                    <a:srgbClr val="0C5F95">
                      <a:alpha val="31000"/>
                    </a:srgbClr>
                  </a:outerShdw>
                </a:effectLst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0000800000000000000" pitchFamily="2" charset="-127"/>
              </a:rPr>
              <a:t>및 </a:t>
            </a:r>
            <a:r>
              <a:rPr lang="ko-KR" altLang="en-US" sz="2800" b="1" dirty="0">
                <a:solidFill>
                  <a:srgbClr val="4472C4">
                    <a:lumMod val="75000"/>
                  </a:srgbClr>
                </a:solidFill>
                <a:effectLst>
                  <a:outerShdw dist="50800" dir="4800000" algn="t" rotWithShape="0">
                    <a:srgbClr val="0C5F95">
                      <a:alpha val="31000"/>
                    </a:srgbClr>
                  </a:outerShdw>
                </a:effectLst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0000800000000000000" pitchFamily="2" charset="-127"/>
              </a:rPr>
              <a:t>환경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>
                  <a:outerShdw dist="50800" dir="4800000" algn="t" rotWithShape="0">
                    <a:srgbClr val="0C5F95">
                      <a:alpha val="31000"/>
                    </a:srgbClr>
                  </a:outerShdw>
                </a:effectLst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0000800000000000000" pitchFamily="2" charset="-127"/>
              </a:rPr>
              <a:t>]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65804" y="1963829"/>
            <a:ext cx="680376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Framework : </a:t>
            </a:r>
            <a:r>
              <a:rPr kumimoji="0" lang="en-US" altLang="ko-KR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Dlib</a:t>
            </a:r>
            <a:r>
              <a:rPr lang="en-US" altLang="ko-KR" b="1" dirty="0">
                <a:solidFill>
                  <a:srgbClr val="E7E6E6">
                    <a:lumMod val="25000"/>
                  </a:srgbClr>
                </a:solidFill>
                <a:latin typeface="맑은 고딕" panose="020F0502020204030204"/>
                <a:ea typeface="맑은 고딕" panose="020B0503020000020004" pitchFamily="50" charset="-127"/>
              </a:rPr>
              <a:t>, 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Python recognition</a:t>
            </a:r>
          </a:p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Classes : 68 landmark(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하품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고개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졸음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)</a:t>
            </a: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285750" indent="-285750">
              <a:buFont typeface="Wingdings" panose="05000000000000000000" pitchFamily="2" charset="2"/>
              <a:buChar char="ü"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Dataset 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3B3838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: </a:t>
            </a:r>
            <a:r>
              <a:rPr lang="en-US" altLang="ko-KR" sz="1800" b="1" dirty="0">
                <a:solidFill>
                  <a:srgbClr val="3B3838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Shapte_predictor_68_face_landmarks</a:t>
            </a:r>
            <a:endParaRPr lang="ko-KR" altLang="en-US" sz="1800" b="1" dirty="0">
              <a:solidFill>
                <a:srgbClr val="3B3838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6D0435A-B53F-444D-9A20-3FE64FF868AD}"/>
              </a:ext>
            </a:extLst>
          </p:cNvPr>
          <p:cNvSpPr/>
          <p:nvPr/>
        </p:nvSpPr>
        <p:spPr>
          <a:xfrm>
            <a:off x="60791" y="6530850"/>
            <a:ext cx="3293025" cy="261610"/>
          </a:xfrm>
          <a:prstGeom prst="rect">
            <a:avLst/>
          </a:prstGeom>
          <a:noFill/>
          <a:ln>
            <a:noFill/>
          </a:ln>
        </p:spPr>
        <p:txBody>
          <a:bodyPr wrap="square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1" i="0" u="none" strike="noStrike" kern="1200" cap="none" spc="0" normalizeH="0" baseline="0" noProof="0" dirty="0" err="1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KoPubWorld돋움체 Bold" panose="00000800000000000000" pitchFamily="2" charset="-127"/>
              </a:rPr>
              <a:t>캡스톤디자인</a:t>
            </a: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KoPubWorld돋움체 Bold" panose="00000800000000000000" pitchFamily="2" charset="-127"/>
              </a:rPr>
              <a:t>2</a:t>
            </a:r>
          </a:p>
        </p:txBody>
      </p:sp>
      <p:pic>
        <p:nvPicPr>
          <p:cNvPr id="6148" name="Picture 4" descr="'Off-the-shelf' frontal face detector performance">
            <a:extLst>
              <a:ext uri="{FF2B5EF4-FFF2-40B4-BE49-F238E27FC236}">
                <a16:creationId xmlns:a16="http://schemas.microsoft.com/office/drawing/2014/main" id="{32211634-3DE9-4084-8A5B-3A8B03B212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7875" y="4107227"/>
            <a:ext cx="8096250" cy="1581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A4E33CA4-8B61-4A89-A4DF-F8988D9D7E43}"/>
              </a:ext>
            </a:extLst>
          </p:cNvPr>
          <p:cNvSpPr/>
          <p:nvPr/>
        </p:nvSpPr>
        <p:spPr>
          <a:xfrm>
            <a:off x="1971040" y="4040832"/>
            <a:ext cx="8300720" cy="167990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614A90F-66C5-4792-A1CC-6E26AEDEB94A}"/>
              </a:ext>
            </a:extLst>
          </p:cNvPr>
          <p:cNvSpPr txBox="1"/>
          <p:nvPr/>
        </p:nvSpPr>
        <p:spPr>
          <a:xfrm>
            <a:off x="60791" y="6269240"/>
            <a:ext cx="70551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srgbClr val="202122"/>
                </a:solidFill>
                <a:effectLst/>
                <a:uLnTx/>
                <a:uFillTx/>
                <a:ea typeface="맑은 고딕" panose="020B0503020000020004" pitchFamily="50" charset="-127"/>
                <a:cs typeface="+mn-cs"/>
              </a:rPr>
              <a:t>[1] </a:t>
            </a:r>
            <a:r>
              <a:rPr lang="en-US" altLang="ko-KR" sz="1100" b="0" i="0" dirty="0">
                <a:solidFill>
                  <a:srgbClr val="111111"/>
                </a:solidFill>
                <a:effectLst/>
              </a:rPr>
              <a:t>A review of image-based automatic facial landmark identification techniques, Benjamin Johnston, 2018.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C2AD5E-4E82-4B79-BF6A-EF03E0752861}"/>
              </a:ext>
            </a:extLst>
          </p:cNvPr>
          <p:cNvSpPr txBox="1"/>
          <p:nvPr/>
        </p:nvSpPr>
        <p:spPr>
          <a:xfrm>
            <a:off x="11080831" y="6457890"/>
            <a:ext cx="11111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1E3E24B-19D3-4871-B4B1-82A388BCC6D7}" type="slidenum">
              <a:rPr kumimoji="0" lang="en-US" altLang="ko-KR" sz="20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/26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759248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Rectangle 3">
            <a:extLst>
              <a:ext uri="{FF2B5EF4-FFF2-40B4-BE49-F238E27FC236}">
                <a16:creationId xmlns:a16="http://schemas.microsoft.com/office/drawing/2014/main" id="{91E0372C-DBDB-4FB8-B214-6C8C8C16CE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3287" y="250206"/>
            <a:ext cx="403957" cy="398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  <a:scene3d>
              <a:camera prst="orthographicFront"/>
              <a:lightRig rig="threePt" dir="t"/>
            </a:scene3d>
            <a:sp3d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dist="50800" dir="5400000" algn="tl" rotWithShape="0">
                    <a:srgbClr val="4472C4">
                      <a:lumMod val="60000"/>
                      <a:lumOff val="40000"/>
                      <a:alpha val="29000"/>
                    </a:srgbClr>
                  </a:outerShdw>
                </a:effectLst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01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C6A41D-2AAD-4FA7-AB7C-225147854B11}"/>
              </a:ext>
            </a:extLst>
          </p:cNvPr>
          <p:cNvSpPr/>
          <p:nvPr/>
        </p:nvSpPr>
        <p:spPr>
          <a:xfrm>
            <a:off x="1340292" y="134994"/>
            <a:ext cx="3897221" cy="46166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>
                  <a:outerShdw dist="50800" dir="4800000" algn="t" rotWithShape="0">
                    <a:srgbClr val="0C5F95">
                      <a:alpha val="31000"/>
                    </a:srgbClr>
                  </a:outerShdw>
                </a:effectLst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0000800000000000000" pitchFamily="2" charset="-127"/>
              </a:rPr>
              <a:t>03.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>
                  <a:outerShdw dist="50800" dir="4800000" algn="t" rotWithShape="0">
                    <a:srgbClr val="0C5F95">
                      <a:alpha val="31000"/>
                    </a:srgbClr>
                  </a:outerShdw>
                </a:effectLst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0000800000000000000" pitchFamily="2" charset="-127"/>
              </a:rPr>
              <a:t> 제안 방법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>
                  <a:outerShdw dist="50800" dir="4800000" algn="t" rotWithShape="0">
                    <a:srgbClr val="0C5F95">
                      <a:alpha val="31000"/>
                    </a:srgbClr>
                  </a:outerShdw>
                </a:effectLst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0000800000000000000" pitchFamily="2" charset="-127"/>
              </a:rPr>
              <a:t> 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>
                  <a:outerShdw dist="50800" dir="4800000" algn="t" rotWithShape="0">
                    <a:srgbClr val="0C5F95">
                      <a:alpha val="31000"/>
                    </a:srgbClr>
                  </a:outerShdw>
                </a:effectLst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:: 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KoPubWorld돋움체 Bold" panose="00000800000000000000" pitchFamily="2" charset="-127"/>
              </a:rPr>
              <a:t>집중도 감지</a:t>
            </a:r>
            <a:endParaRPr kumimoji="0" lang="en-US" altLang="ko-KR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KoPubWorld돋움체 Bold" panose="00000800000000000000" pitchFamily="2" charset="-127"/>
            </a:endParaRPr>
          </a:p>
        </p:txBody>
      </p:sp>
      <p:sp>
        <p:nvSpPr>
          <p:cNvPr id="16" name="TextBox 17">
            <a:extLst>
              <a:ext uri="{FF2B5EF4-FFF2-40B4-BE49-F238E27FC236}">
                <a16:creationId xmlns:a16="http://schemas.microsoft.com/office/drawing/2014/main" id="{C5BAFAB5-1915-4638-A9EC-422519BB0228}"/>
              </a:ext>
            </a:extLst>
          </p:cNvPr>
          <p:cNvSpPr txBox="1"/>
          <p:nvPr/>
        </p:nvSpPr>
        <p:spPr>
          <a:xfrm>
            <a:off x="555265" y="1120227"/>
            <a:ext cx="7265304" cy="578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>
                  <a:outerShdw dist="50800" dir="4800000" algn="t" rotWithShape="0">
                    <a:srgbClr val="0C5F95">
                      <a:alpha val="31000"/>
                    </a:srgbClr>
                  </a:outerShdw>
                </a:effectLst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0000800000000000000" pitchFamily="2" charset="-127"/>
              </a:rPr>
              <a:t>[ 1.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>
                  <a:outerShdw dist="50800" dir="4800000" algn="t" rotWithShape="0">
                    <a:srgbClr val="0C5F95">
                      <a:alpha val="31000"/>
                    </a:srgbClr>
                  </a:outerShdw>
                </a:effectLst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0000800000000000000" pitchFamily="2" charset="-127"/>
              </a:rPr>
              <a:t>하품감지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>
                  <a:outerShdw dist="50800" dir="4800000" algn="t" rotWithShape="0">
                    <a:srgbClr val="0C5F95">
                      <a:alpha val="31000"/>
                    </a:srgbClr>
                  </a:outerShdw>
                </a:effectLst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0000800000000000000" pitchFamily="2" charset="-127"/>
              </a:rPr>
              <a:t>]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24209B9-FE0C-4791-BF10-BA66FD1A5338}"/>
              </a:ext>
            </a:extLst>
          </p:cNvPr>
          <p:cNvSpPr/>
          <p:nvPr/>
        </p:nvSpPr>
        <p:spPr>
          <a:xfrm>
            <a:off x="60791" y="6530850"/>
            <a:ext cx="3293025" cy="261610"/>
          </a:xfrm>
          <a:prstGeom prst="rect">
            <a:avLst/>
          </a:prstGeom>
          <a:noFill/>
          <a:ln>
            <a:noFill/>
          </a:ln>
        </p:spPr>
        <p:txBody>
          <a:bodyPr wrap="square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1" i="0" u="none" strike="noStrike" kern="1200" cap="none" spc="0" normalizeH="0" baseline="0" noProof="0" dirty="0" err="1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KoPubWorld돋움체 Bold" panose="00000800000000000000" pitchFamily="2" charset="-127"/>
              </a:rPr>
              <a:t>캡스톤디자인</a:t>
            </a: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KoPubWorld돋움체 Bold" panose="00000800000000000000" pitchFamily="2" charset="-127"/>
              </a:rPr>
              <a:t>2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C19B798A-E5F0-4A1E-9696-C6F214CFE374}"/>
              </a:ext>
            </a:extLst>
          </p:cNvPr>
          <p:cNvGrpSpPr/>
          <p:nvPr/>
        </p:nvGrpSpPr>
        <p:grpSpPr>
          <a:xfrm>
            <a:off x="1850135" y="2079598"/>
            <a:ext cx="3616961" cy="3583558"/>
            <a:chOff x="1545335" y="2221838"/>
            <a:chExt cx="3616961" cy="3583558"/>
          </a:xfrm>
        </p:grpSpPr>
        <p:pic>
          <p:nvPicPr>
            <p:cNvPr id="7169" name="_x427100080">
              <a:extLst>
                <a:ext uri="{FF2B5EF4-FFF2-40B4-BE49-F238E27FC236}">
                  <a16:creationId xmlns:a16="http://schemas.microsoft.com/office/drawing/2014/main" id="{210015EA-9FBE-4C86-A6C2-DC09B1D4A84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45336" y="2221838"/>
              <a:ext cx="3616960" cy="35835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454F8E99-9E8A-4390-87C4-76AF24BB7682}"/>
                </a:ext>
              </a:extLst>
            </p:cNvPr>
            <p:cNvSpPr/>
            <p:nvPr/>
          </p:nvSpPr>
          <p:spPr>
            <a:xfrm>
              <a:off x="1545335" y="2221838"/>
              <a:ext cx="3616959" cy="3583558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5395D41-3652-4E26-8C34-1BD164EE5335}"/>
              </a:ext>
            </a:extLst>
          </p:cNvPr>
          <p:cNvSpPr/>
          <p:nvPr/>
        </p:nvSpPr>
        <p:spPr>
          <a:xfrm>
            <a:off x="3454400" y="4287520"/>
            <a:ext cx="172720" cy="1930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0860B72-6EFA-4668-AD50-9C682D62676D}"/>
              </a:ext>
            </a:extLst>
          </p:cNvPr>
          <p:cNvSpPr/>
          <p:nvPr/>
        </p:nvSpPr>
        <p:spPr>
          <a:xfrm>
            <a:off x="3444240" y="4866640"/>
            <a:ext cx="172720" cy="1930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73DAF0D-9FC6-49BF-BFFA-9C4EA860B6AE}"/>
              </a:ext>
            </a:extLst>
          </p:cNvPr>
          <p:cNvSpPr/>
          <p:nvPr/>
        </p:nvSpPr>
        <p:spPr>
          <a:xfrm>
            <a:off x="2905760" y="4439920"/>
            <a:ext cx="172720" cy="193040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6A17683-F7AA-4648-BE1A-40CD2CB5D9AA}"/>
              </a:ext>
            </a:extLst>
          </p:cNvPr>
          <p:cNvSpPr/>
          <p:nvPr/>
        </p:nvSpPr>
        <p:spPr>
          <a:xfrm>
            <a:off x="4003040" y="4470400"/>
            <a:ext cx="172720" cy="193040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681B7C16-73C0-4671-BD3D-5D522C7E62FB}"/>
              </a:ext>
            </a:extLst>
          </p:cNvPr>
          <p:cNvCxnSpPr>
            <a:stCxn id="22" idx="3"/>
            <a:endCxn id="23" idx="1"/>
          </p:cNvCxnSpPr>
          <p:nvPr/>
        </p:nvCxnSpPr>
        <p:spPr>
          <a:xfrm>
            <a:off x="3078480" y="4536440"/>
            <a:ext cx="924560" cy="3048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AA9AD4B2-9829-494E-AAE2-11C300B5E24C}"/>
              </a:ext>
            </a:extLst>
          </p:cNvPr>
          <p:cNvCxnSpPr>
            <a:cxnSpLocks/>
            <a:endCxn id="21" idx="0"/>
          </p:cNvCxnSpPr>
          <p:nvPr/>
        </p:nvCxnSpPr>
        <p:spPr>
          <a:xfrm flipH="1">
            <a:off x="3530600" y="4511040"/>
            <a:ext cx="15240" cy="3556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12D922A7-1185-45AE-8826-0B3CB9C85BE6}"/>
              </a:ext>
            </a:extLst>
          </p:cNvPr>
          <p:cNvSpPr txBox="1"/>
          <p:nvPr/>
        </p:nvSpPr>
        <p:spPr>
          <a:xfrm>
            <a:off x="6848809" y="2599170"/>
            <a:ext cx="3229912" cy="2544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0000800000000000000" pitchFamily="2" charset="-127"/>
              </a:rPr>
              <a:t>수직거리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0000800000000000000" pitchFamily="2" charset="-127"/>
              </a:rPr>
              <a:t>(A)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dirty="0">
                <a:solidFill>
                  <a:srgbClr val="40404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0000800000000000000" pitchFamily="2" charset="-127"/>
              </a:rPr>
              <a:t>     A = </a:t>
            </a:r>
            <a:r>
              <a:rPr lang="en-US" altLang="ko-KR" dirty="0" err="1">
                <a:solidFill>
                  <a:srgbClr val="404040"/>
                </a:solidFill>
                <a:effectLst/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dist.Euclidean</a:t>
            </a:r>
            <a:r>
              <a:rPr lang="en-US" altLang="ko-KR" dirty="0">
                <a:solidFill>
                  <a:srgbClr val="404040"/>
                </a:solidFill>
                <a:effectLst/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(51, 57)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ko-KR" altLang="en-US" b="1" dirty="0">
                <a:solidFill>
                  <a:srgbClr val="40404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수평거리 </a:t>
            </a:r>
            <a:r>
              <a:rPr lang="en-US" altLang="ko-KR" b="1" dirty="0">
                <a:solidFill>
                  <a:srgbClr val="40404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(B)</a:t>
            </a:r>
          </a:p>
          <a:p>
            <a:pPr marR="0" lvl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dirty="0">
                <a:solidFill>
                  <a:srgbClr val="40404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    B = </a:t>
            </a:r>
            <a:r>
              <a:rPr lang="en-US" altLang="ko-KR" dirty="0" err="1">
                <a:solidFill>
                  <a:srgbClr val="404040"/>
                </a:solidFill>
                <a:effectLst/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dist.Euclidean</a:t>
            </a:r>
            <a:r>
              <a:rPr lang="en-US" altLang="ko-KR" dirty="0">
                <a:solidFill>
                  <a:srgbClr val="404040"/>
                </a:solidFill>
                <a:effectLst/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(48, 54)</a:t>
            </a:r>
          </a:p>
          <a:p>
            <a:pPr>
              <a:lnSpc>
                <a:spcPct val="150000"/>
              </a:lnSpc>
              <a:defRPr/>
            </a:pPr>
            <a:endParaRPr lang="en-US" altLang="ko-KR" dirty="0">
              <a:solidFill>
                <a:srgbClr val="404040"/>
              </a:solidFill>
              <a:effectLst/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algn="ctr">
              <a:lnSpc>
                <a:spcPct val="150000"/>
              </a:lnSpc>
              <a:defRPr/>
            </a:pPr>
            <a:r>
              <a:rPr lang="en-US" altLang="ko-KR" b="1" dirty="0">
                <a:solidFill>
                  <a:srgbClr val="40404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A/B &gt; 0.8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KoPubWorld돋움체 Bold" panose="00000800000000000000" pitchFamily="2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A6119C8-2056-4AD9-AC55-FBEAEDD02F4A}"/>
              </a:ext>
            </a:extLst>
          </p:cNvPr>
          <p:cNvSpPr/>
          <p:nvPr/>
        </p:nvSpPr>
        <p:spPr>
          <a:xfrm>
            <a:off x="7508240" y="4688840"/>
            <a:ext cx="1930400" cy="45474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ACAB65D-9A5C-456E-958E-5EE6AF92B084}"/>
              </a:ext>
            </a:extLst>
          </p:cNvPr>
          <p:cNvSpPr txBox="1"/>
          <p:nvPr/>
        </p:nvSpPr>
        <p:spPr>
          <a:xfrm>
            <a:off x="11080831" y="6457890"/>
            <a:ext cx="11111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1E3E24B-19D3-4871-B4B1-82A388BCC6D7}" type="slidenum">
              <a:rPr kumimoji="0" lang="en-US" altLang="ko-KR" sz="20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/26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409440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Rectangle 3">
            <a:extLst>
              <a:ext uri="{FF2B5EF4-FFF2-40B4-BE49-F238E27FC236}">
                <a16:creationId xmlns:a16="http://schemas.microsoft.com/office/drawing/2014/main" id="{91E0372C-DBDB-4FB8-B214-6C8C8C16CE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3287" y="250206"/>
            <a:ext cx="403957" cy="398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  <a:scene3d>
              <a:camera prst="orthographicFront"/>
              <a:lightRig rig="threePt" dir="t"/>
            </a:scene3d>
            <a:sp3d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dist="50800" dir="5400000" algn="tl" rotWithShape="0">
                    <a:srgbClr val="4472C4">
                      <a:lumMod val="60000"/>
                      <a:lumOff val="40000"/>
                      <a:alpha val="29000"/>
                    </a:srgbClr>
                  </a:outerShdw>
                </a:effectLst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01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C6A41D-2AAD-4FA7-AB7C-225147854B11}"/>
              </a:ext>
            </a:extLst>
          </p:cNvPr>
          <p:cNvSpPr/>
          <p:nvPr/>
        </p:nvSpPr>
        <p:spPr>
          <a:xfrm>
            <a:off x="1340292" y="134994"/>
            <a:ext cx="3897221" cy="46166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>
                  <a:outerShdw dist="50800" dir="4800000" algn="t" rotWithShape="0">
                    <a:srgbClr val="0C5F95">
                      <a:alpha val="31000"/>
                    </a:srgbClr>
                  </a:outerShdw>
                </a:effectLst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0000800000000000000" pitchFamily="2" charset="-127"/>
              </a:rPr>
              <a:t>03.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>
                  <a:outerShdw dist="50800" dir="4800000" algn="t" rotWithShape="0">
                    <a:srgbClr val="0C5F95">
                      <a:alpha val="31000"/>
                    </a:srgbClr>
                  </a:outerShdw>
                </a:effectLst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0000800000000000000" pitchFamily="2" charset="-127"/>
              </a:rPr>
              <a:t> 제안 방법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>
                  <a:outerShdw dist="50800" dir="4800000" algn="t" rotWithShape="0">
                    <a:srgbClr val="0C5F95">
                      <a:alpha val="31000"/>
                    </a:srgbClr>
                  </a:outerShdw>
                </a:effectLst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0000800000000000000" pitchFamily="2" charset="-127"/>
              </a:rPr>
              <a:t> 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>
                  <a:outerShdw dist="50800" dir="4800000" algn="t" rotWithShape="0">
                    <a:srgbClr val="0C5F95">
                      <a:alpha val="31000"/>
                    </a:srgbClr>
                  </a:outerShdw>
                </a:effectLst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:: 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KoPubWorld돋움체 Bold" panose="00000800000000000000" pitchFamily="2" charset="-127"/>
              </a:rPr>
              <a:t>집중도 감지</a:t>
            </a:r>
            <a:endParaRPr kumimoji="0" lang="en-US" altLang="ko-KR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16" name="TextBox 17">
            <a:extLst>
              <a:ext uri="{FF2B5EF4-FFF2-40B4-BE49-F238E27FC236}">
                <a16:creationId xmlns:a16="http://schemas.microsoft.com/office/drawing/2014/main" id="{C5BAFAB5-1915-4638-A9EC-422519BB0228}"/>
              </a:ext>
            </a:extLst>
          </p:cNvPr>
          <p:cNvSpPr txBox="1"/>
          <p:nvPr/>
        </p:nvSpPr>
        <p:spPr>
          <a:xfrm>
            <a:off x="555265" y="1120227"/>
            <a:ext cx="7265304" cy="578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>
                  <a:outerShdw dist="50800" dir="4800000" algn="t" rotWithShape="0">
                    <a:srgbClr val="0C5F95">
                      <a:alpha val="31000"/>
                    </a:srgbClr>
                  </a:outerShdw>
                </a:effectLst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0000800000000000000" pitchFamily="2" charset="-127"/>
              </a:rPr>
              <a:t>[ </a:t>
            </a:r>
            <a:r>
              <a:rPr lang="en-US" altLang="ko-KR" sz="2800" b="1" dirty="0">
                <a:solidFill>
                  <a:srgbClr val="4472C4">
                    <a:lumMod val="75000"/>
                  </a:srgbClr>
                </a:solidFill>
                <a:effectLst>
                  <a:outerShdw dist="50800" dir="4800000" algn="t" rotWithShape="0">
                    <a:srgbClr val="0C5F95">
                      <a:alpha val="31000"/>
                    </a:srgbClr>
                  </a:outerShdw>
                </a:effectLst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0000800000000000000" pitchFamily="2" charset="-127"/>
              </a:rPr>
              <a:t>2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>
                  <a:outerShdw dist="50800" dir="4800000" algn="t" rotWithShape="0">
                    <a:srgbClr val="0C5F95">
                      <a:alpha val="31000"/>
                    </a:srgbClr>
                  </a:outerShdw>
                </a:effectLst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0000800000000000000" pitchFamily="2" charset="-127"/>
              </a:rPr>
              <a:t>. </a:t>
            </a:r>
            <a:r>
              <a:rPr lang="ko-KR" altLang="en-US" sz="2800" b="1" dirty="0">
                <a:solidFill>
                  <a:srgbClr val="4472C4">
                    <a:lumMod val="75000"/>
                  </a:srgbClr>
                </a:solidFill>
                <a:effectLst>
                  <a:outerShdw dist="50800" dir="4800000" algn="t" rotWithShape="0">
                    <a:srgbClr val="0C5F95">
                      <a:alpha val="31000"/>
                    </a:srgbClr>
                  </a:outerShdw>
                </a:effectLst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0000800000000000000" pitchFamily="2" charset="-127"/>
              </a:rPr>
              <a:t>고개 변화 감지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>
                  <a:outerShdw dist="50800" dir="4800000" algn="t" rotWithShape="0">
                    <a:srgbClr val="0C5F95">
                      <a:alpha val="31000"/>
                    </a:srgbClr>
                  </a:outerShdw>
                </a:effectLst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0000800000000000000" pitchFamily="2" charset="-127"/>
              </a:rPr>
              <a:t>]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24209B9-FE0C-4791-BF10-BA66FD1A5338}"/>
              </a:ext>
            </a:extLst>
          </p:cNvPr>
          <p:cNvSpPr/>
          <p:nvPr/>
        </p:nvSpPr>
        <p:spPr>
          <a:xfrm>
            <a:off x="60791" y="6530850"/>
            <a:ext cx="3293025" cy="261610"/>
          </a:xfrm>
          <a:prstGeom prst="rect">
            <a:avLst/>
          </a:prstGeom>
          <a:noFill/>
          <a:ln>
            <a:noFill/>
          </a:ln>
        </p:spPr>
        <p:txBody>
          <a:bodyPr wrap="square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1" i="0" u="none" strike="noStrike" kern="1200" cap="none" spc="0" normalizeH="0" baseline="0" noProof="0" dirty="0" err="1">
                <a:ln>
                  <a:noFill/>
                </a:ln>
                <a:solidFill>
                  <a:srgbClr val="A5A5A5">
                    <a:lumMod val="7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KoPubWorld돋움체 Bold" panose="00000800000000000000" pitchFamily="2" charset="-127"/>
              </a:rPr>
              <a:t>캡스톤디자인</a:t>
            </a: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srgbClr val="A5A5A5">
                    <a:lumMod val="7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KoPubWorld돋움체 Bold" panose="00000800000000000000" pitchFamily="2" charset="-127"/>
              </a:rPr>
              <a:t>2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C19B798A-E5F0-4A1E-9696-C6F214CFE374}"/>
              </a:ext>
            </a:extLst>
          </p:cNvPr>
          <p:cNvGrpSpPr/>
          <p:nvPr/>
        </p:nvGrpSpPr>
        <p:grpSpPr>
          <a:xfrm>
            <a:off x="1850135" y="2079598"/>
            <a:ext cx="3616961" cy="3583558"/>
            <a:chOff x="1545335" y="2221838"/>
            <a:chExt cx="3616961" cy="3583558"/>
          </a:xfrm>
        </p:grpSpPr>
        <p:pic>
          <p:nvPicPr>
            <p:cNvPr id="7169" name="_x427100080">
              <a:extLst>
                <a:ext uri="{FF2B5EF4-FFF2-40B4-BE49-F238E27FC236}">
                  <a16:creationId xmlns:a16="http://schemas.microsoft.com/office/drawing/2014/main" id="{210015EA-9FBE-4C86-A6C2-DC09B1D4A84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45336" y="2221838"/>
              <a:ext cx="3616960" cy="35835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454F8E99-9E8A-4390-87C4-76AF24BB7682}"/>
                </a:ext>
              </a:extLst>
            </p:cNvPr>
            <p:cNvSpPr/>
            <p:nvPr/>
          </p:nvSpPr>
          <p:spPr>
            <a:xfrm>
              <a:off x="1545335" y="2221838"/>
              <a:ext cx="3616959" cy="3583558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5395D41-3652-4E26-8C34-1BD164EE5335}"/>
              </a:ext>
            </a:extLst>
          </p:cNvPr>
          <p:cNvSpPr/>
          <p:nvPr/>
        </p:nvSpPr>
        <p:spPr>
          <a:xfrm>
            <a:off x="3515360" y="3820160"/>
            <a:ext cx="172720" cy="1930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0860B72-6EFA-4668-AD50-9C682D62676D}"/>
              </a:ext>
            </a:extLst>
          </p:cNvPr>
          <p:cNvSpPr/>
          <p:nvPr/>
        </p:nvSpPr>
        <p:spPr>
          <a:xfrm>
            <a:off x="5044473" y="3794760"/>
            <a:ext cx="172720" cy="1930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73DAF0D-9FC6-49BF-BFFA-9C4EA860B6AE}"/>
              </a:ext>
            </a:extLst>
          </p:cNvPr>
          <p:cNvSpPr/>
          <p:nvPr/>
        </p:nvSpPr>
        <p:spPr>
          <a:xfrm>
            <a:off x="1921253" y="3734217"/>
            <a:ext cx="172720" cy="193040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6A17683-F7AA-4648-BE1A-40CD2CB5D9AA}"/>
              </a:ext>
            </a:extLst>
          </p:cNvPr>
          <p:cNvSpPr/>
          <p:nvPr/>
        </p:nvSpPr>
        <p:spPr>
          <a:xfrm>
            <a:off x="3516374" y="3784600"/>
            <a:ext cx="172720" cy="193040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681B7C16-73C0-4671-BD3D-5D522C7E62FB}"/>
              </a:ext>
            </a:extLst>
          </p:cNvPr>
          <p:cNvCxnSpPr>
            <a:cxnSpLocks/>
            <a:stCxn id="22" idx="3"/>
            <a:endCxn id="23" idx="1"/>
          </p:cNvCxnSpPr>
          <p:nvPr/>
        </p:nvCxnSpPr>
        <p:spPr>
          <a:xfrm>
            <a:off x="2093973" y="3830737"/>
            <a:ext cx="1422401" cy="50383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AA9AD4B2-9829-494E-AAE2-11C300B5E24C}"/>
              </a:ext>
            </a:extLst>
          </p:cNvPr>
          <p:cNvCxnSpPr>
            <a:cxnSpLocks/>
            <a:stCxn id="23" idx="3"/>
          </p:cNvCxnSpPr>
          <p:nvPr/>
        </p:nvCxnSpPr>
        <p:spPr>
          <a:xfrm>
            <a:off x="3689094" y="3881120"/>
            <a:ext cx="1354365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12D922A7-1185-45AE-8826-0B3CB9C85BE6}"/>
              </a:ext>
            </a:extLst>
          </p:cNvPr>
          <p:cNvSpPr txBox="1"/>
          <p:nvPr/>
        </p:nvSpPr>
        <p:spPr>
          <a:xfrm>
            <a:off x="6848809" y="2599170"/>
            <a:ext cx="3229912" cy="2544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lang="ko-KR" altLang="en-US" dirty="0">
                <a:solidFill>
                  <a:srgbClr val="40404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0000800000000000000" pitchFamily="2" charset="-127"/>
              </a:rPr>
              <a:t>왼쪽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0000800000000000000" pitchFamily="2" charset="-127"/>
              </a:rPr>
              <a:t>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0000800000000000000" pitchFamily="2" charset="-127"/>
              </a:rPr>
              <a:t>(A)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0000800000000000000" pitchFamily="2" charset="-127"/>
              </a:rPr>
              <a:t>     A = </a:t>
            </a: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dist.Euclidean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(2, 30)</a:t>
            </a:r>
          </a:p>
          <a:p>
            <a:pPr marL="342900" marR="0" lvl="0" indent="-3429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lang="ko-KR" altLang="en-US" b="1" dirty="0">
                <a:solidFill>
                  <a:srgbClr val="40404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오른쪽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 (B)</a:t>
            </a:r>
          </a:p>
          <a:p>
            <a:pPr marR="0" lvl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dirty="0">
                <a:solidFill>
                  <a:srgbClr val="40404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   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B = </a:t>
            </a: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dist.Euclidean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(30, 14)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A:B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거리 비율 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0.8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rPr>
              <a:t>이상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KoPubWorld돋움체 Bold" panose="00000800000000000000" pitchFamily="2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A6119C8-2056-4AD9-AC55-FBEAEDD02F4A}"/>
              </a:ext>
            </a:extLst>
          </p:cNvPr>
          <p:cNvSpPr/>
          <p:nvPr/>
        </p:nvSpPr>
        <p:spPr>
          <a:xfrm>
            <a:off x="7081520" y="4688840"/>
            <a:ext cx="2783840" cy="45474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42C4644-EB49-404A-A37A-6C8A6C060119}"/>
              </a:ext>
            </a:extLst>
          </p:cNvPr>
          <p:cNvSpPr txBox="1"/>
          <p:nvPr/>
        </p:nvSpPr>
        <p:spPr>
          <a:xfrm>
            <a:off x="11080831" y="6457890"/>
            <a:ext cx="11111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1E3E24B-19D3-4871-B4B1-82A388BCC6D7}" type="slidenum">
              <a:rPr kumimoji="0" lang="en-US" altLang="ko-KR" sz="20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/26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449833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Rectangle 3">
            <a:extLst>
              <a:ext uri="{FF2B5EF4-FFF2-40B4-BE49-F238E27FC236}">
                <a16:creationId xmlns:a16="http://schemas.microsoft.com/office/drawing/2014/main" id="{91E0372C-DBDB-4FB8-B214-6C8C8C16CE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3287" y="250206"/>
            <a:ext cx="403957" cy="398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  <a:scene3d>
              <a:camera prst="orthographicFront"/>
              <a:lightRig rig="threePt" dir="t"/>
            </a:scene3d>
            <a:sp3d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dist="50800" dir="5400000" algn="tl" rotWithShape="0">
                    <a:srgbClr val="4472C4">
                      <a:lumMod val="60000"/>
                      <a:lumOff val="40000"/>
                      <a:alpha val="29000"/>
                    </a:srgbClr>
                  </a:outerShdw>
                </a:effectLst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01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C6A41D-2AAD-4FA7-AB7C-225147854B11}"/>
              </a:ext>
            </a:extLst>
          </p:cNvPr>
          <p:cNvSpPr/>
          <p:nvPr/>
        </p:nvSpPr>
        <p:spPr>
          <a:xfrm>
            <a:off x="1340292" y="134994"/>
            <a:ext cx="3897221" cy="46166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>
                  <a:outerShdw dist="50800" dir="4800000" algn="t" rotWithShape="0">
                    <a:srgbClr val="0C5F95">
                      <a:alpha val="31000"/>
                    </a:srgbClr>
                  </a:outerShdw>
                </a:effectLst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0000800000000000000" pitchFamily="2" charset="-127"/>
              </a:rPr>
              <a:t>03.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>
                  <a:outerShdw dist="50800" dir="4800000" algn="t" rotWithShape="0">
                    <a:srgbClr val="0C5F95">
                      <a:alpha val="31000"/>
                    </a:srgbClr>
                  </a:outerShdw>
                </a:effectLst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0000800000000000000" pitchFamily="2" charset="-127"/>
              </a:rPr>
              <a:t> 제안 방법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>
                  <a:outerShdw dist="50800" dir="4800000" algn="t" rotWithShape="0">
                    <a:srgbClr val="0C5F95">
                      <a:alpha val="31000"/>
                    </a:srgbClr>
                  </a:outerShdw>
                </a:effectLst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0000800000000000000" pitchFamily="2" charset="-127"/>
              </a:rPr>
              <a:t> 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>
                  <a:outerShdw dist="50800" dir="4800000" algn="t" rotWithShape="0">
                    <a:srgbClr val="0C5F95">
                      <a:alpha val="31000"/>
                    </a:srgbClr>
                  </a:outerShdw>
                </a:effectLst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:: 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KoPubWorld돋움체 Bold" panose="00000800000000000000" pitchFamily="2" charset="-127"/>
              </a:rPr>
              <a:t>집중도 감지</a:t>
            </a:r>
            <a:endParaRPr kumimoji="0" lang="en-US" altLang="ko-KR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16" name="TextBox 17">
            <a:extLst>
              <a:ext uri="{FF2B5EF4-FFF2-40B4-BE49-F238E27FC236}">
                <a16:creationId xmlns:a16="http://schemas.microsoft.com/office/drawing/2014/main" id="{C5BAFAB5-1915-4638-A9EC-422519BB0228}"/>
              </a:ext>
            </a:extLst>
          </p:cNvPr>
          <p:cNvSpPr txBox="1"/>
          <p:nvPr/>
        </p:nvSpPr>
        <p:spPr>
          <a:xfrm>
            <a:off x="555265" y="1120227"/>
            <a:ext cx="7265304" cy="578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>
                  <a:outerShdw dist="50800" dir="4800000" algn="t" rotWithShape="0">
                    <a:srgbClr val="0C5F95">
                      <a:alpha val="31000"/>
                    </a:srgbClr>
                  </a:outerShdw>
                </a:effectLst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0000800000000000000" pitchFamily="2" charset="-127"/>
              </a:rPr>
              <a:t>[ 3.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>
                  <a:outerShdw dist="50800" dir="4800000" algn="t" rotWithShape="0">
                    <a:srgbClr val="0C5F95">
                      <a:alpha val="31000"/>
                    </a:srgbClr>
                  </a:outerShdw>
                </a:effectLst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0000800000000000000" pitchFamily="2" charset="-127"/>
              </a:rPr>
              <a:t>졸음 감지 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>
                  <a:outerShdw dist="50800" dir="4800000" algn="t" rotWithShape="0">
                    <a:srgbClr val="0C5F95">
                      <a:alpha val="31000"/>
                    </a:srgbClr>
                  </a:outerShdw>
                </a:effectLst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0000800000000000000" pitchFamily="2" charset="-127"/>
              </a:rPr>
              <a:t>(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>
                  <a:outerShdw dist="50800" dir="4800000" algn="t" rotWithShape="0">
                    <a:srgbClr val="0C5F95">
                      <a:alpha val="31000"/>
                    </a:srgbClr>
                  </a:outerShdw>
                </a:effectLst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0000800000000000000" pitchFamily="2" charset="-127"/>
              </a:rPr>
              <a:t>눈 깜빡임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>
                  <a:outerShdw dist="50800" dir="4800000" algn="t" rotWithShape="0">
                    <a:srgbClr val="0C5F95">
                      <a:alpha val="31000"/>
                    </a:srgbClr>
                  </a:outerShdw>
                </a:effectLst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0000800000000000000" pitchFamily="2" charset="-127"/>
              </a:rPr>
              <a:t>)]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24209B9-FE0C-4791-BF10-BA66FD1A5338}"/>
              </a:ext>
            </a:extLst>
          </p:cNvPr>
          <p:cNvSpPr/>
          <p:nvPr/>
        </p:nvSpPr>
        <p:spPr>
          <a:xfrm>
            <a:off x="60791" y="6530850"/>
            <a:ext cx="3293025" cy="261610"/>
          </a:xfrm>
          <a:prstGeom prst="rect">
            <a:avLst/>
          </a:prstGeom>
          <a:noFill/>
          <a:ln>
            <a:noFill/>
          </a:ln>
        </p:spPr>
        <p:txBody>
          <a:bodyPr wrap="square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1" i="0" u="none" strike="noStrike" kern="1200" cap="none" spc="0" normalizeH="0" baseline="0" noProof="0" dirty="0" err="1">
                <a:ln>
                  <a:noFill/>
                </a:ln>
                <a:solidFill>
                  <a:srgbClr val="A5A5A5">
                    <a:lumMod val="7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KoPubWorld돋움체 Bold" panose="00000800000000000000" pitchFamily="2" charset="-127"/>
              </a:rPr>
              <a:t>캡스톤디자인</a:t>
            </a: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srgbClr val="A5A5A5">
                    <a:lumMod val="7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KoPubWorld돋움체 Bold" panose="00000800000000000000" pitchFamily="2" charset="-127"/>
              </a:rPr>
              <a:t>2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C19B798A-E5F0-4A1E-9696-C6F214CFE374}"/>
              </a:ext>
            </a:extLst>
          </p:cNvPr>
          <p:cNvGrpSpPr/>
          <p:nvPr/>
        </p:nvGrpSpPr>
        <p:grpSpPr>
          <a:xfrm>
            <a:off x="1850135" y="2079598"/>
            <a:ext cx="3616961" cy="3583558"/>
            <a:chOff x="1545335" y="2221838"/>
            <a:chExt cx="3616961" cy="3583558"/>
          </a:xfrm>
        </p:grpSpPr>
        <p:pic>
          <p:nvPicPr>
            <p:cNvPr id="7169" name="_x427100080">
              <a:extLst>
                <a:ext uri="{FF2B5EF4-FFF2-40B4-BE49-F238E27FC236}">
                  <a16:creationId xmlns:a16="http://schemas.microsoft.com/office/drawing/2014/main" id="{210015EA-9FBE-4C86-A6C2-DC09B1D4A84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45336" y="2221838"/>
              <a:ext cx="3616960" cy="35835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454F8E99-9E8A-4390-87C4-76AF24BB7682}"/>
                </a:ext>
              </a:extLst>
            </p:cNvPr>
            <p:cNvSpPr/>
            <p:nvPr/>
          </p:nvSpPr>
          <p:spPr>
            <a:xfrm>
              <a:off x="1545335" y="2221838"/>
              <a:ext cx="3616959" cy="3583558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5395D41-3652-4E26-8C34-1BD164EE5335}"/>
              </a:ext>
            </a:extLst>
          </p:cNvPr>
          <p:cNvSpPr/>
          <p:nvPr/>
        </p:nvSpPr>
        <p:spPr>
          <a:xfrm>
            <a:off x="2543086" y="2748789"/>
            <a:ext cx="172720" cy="1930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0860B72-6EFA-4668-AD50-9C682D62676D}"/>
              </a:ext>
            </a:extLst>
          </p:cNvPr>
          <p:cNvSpPr/>
          <p:nvPr/>
        </p:nvSpPr>
        <p:spPr>
          <a:xfrm>
            <a:off x="2715197" y="3075956"/>
            <a:ext cx="172720" cy="1930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73DAF0D-9FC6-49BF-BFFA-9C4EA860B6AE}"/>
              </a:ext>
            </a:extLst>
          </p:cNvPr>
          <p:cNvSpPr/>
          <p:nvPr/>
        </p:nvSpPr>
        <p:spPr>
          <a:xfrm>
            <a:off x="2327653" y="2819909"/>
            <a:ext cx="172720" cy="193040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6A17683-F7AA-4648-BE1A-40CD2CB5D9AA}"/>
              </a:ext>
            </a:extLst>
          </p:cNvPr>
          <p:cNvSpPr/>
          <p:nvPr/>
        </p:nvSpPr>
        <p:spPr>
          <a:xfrm>
            <a:off x="2967730" y="2865629"/>
            <a:ext cx="172720" cy="193040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681B7C16-73C0-4671-BD3D-5D522C7E62FB}"/>
              </a:ext>
            </a:extLst>
          </p:cNvPr>
          <p:cNvCxnSpPr>
            <a:cxnSpLocks/>
          </p:cNvCxnSpPr>
          <p:nvPr/>
        </p:nvCxnSpPr>
        <p:spPr>
          <a:xfrm>
            <a:off x="2500373" y="2982418"/>
            <a:ext cx="467357" cy="30531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AA9AD4B2-9829-494E-AAE2-11C300B5E24C}"/>
              </a:ext>
            </a:extLst>
          </p:cNvPr>
          <p:cNvCxnSpPr>
            <a:cxnSpLocks/>
          </p:cNvCxnSpPr>
          <p:nvPr/>
        </p:nvCxnSpPr>
        <p:spPr>
          <a:xfrm>
            <a:off x="2715806" y="2962149"/>
            <a:ext cx="0" cy="11380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2AA3F8FB-1524-4756-8A31-8B506B3ACE79}"/>
              </a:ext>
            </a:extLst>
          </p:cNvPr>
          <p:cNvSpPr txBox="1"/>
          <p:nvPr/>
        </p:nvSpPr>
        <p:spPr>
          <a:xfrm>
            <a:off x="6848809" y="2599170"/>
            <a:ext cx="3229912" cy="2544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0000800000000000000" pitchFamily="2" charset="-127"/>
              </a:rPr>
              <a:t>수직거리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0000800000000000000" pitchFamily="2" charset="-127"/>
              </a:rPr>
              <a:t>(A)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dirty="0">
                <a:solidFill>
                  <a:srgbClr val="40404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0000800000000000000" pitchFamily="2" charset="-127"/>
              </a:rPr>
              <a:t>     A = </a:t>
            </a:r>
            <a:r>
              <a:rPr lang="en-US" altLang="ko-KR" dirty="0" err="1">
                <a:solidFill>
                  <a:srgbClr val="404040"/>
                </a:solidFill>
                <a:effectLst/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dist.Euclidean</a:t>
            </a:r>
            <a:r>
              <a:rPr lang="en-US" altLang="ko-KR" dirty="0">
                <a:solidFill>
                  <a:srgbClr val="404040"/>
                </a:solidFill>
                <a:effectLst/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(37, 40)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ko-KR" altLang="en-US" b="1" dirty="0">
                <a:solidFill>
                  <a:srgbClr val="40404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수평거리 </a:t>
            </a:r>
            <a:r>
              <a:rPr lang="en-US" altLang="ko-KR" b="1" dirty="0">
                <a:solidFill>
                  <a:srgbClr val="40404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(B)</a:t>
            </a:r>
          </a:p>
          <a:p>
            <a:pPr marR="0" lvl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dirty="0">
                <a:solidFill>
                  <a:srgbClr val="40404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    B = </a:t>
            </a:r>
            <a:r>
              <a:rPr lang="en-US" altLang="ko-KR" dirty="0" err="1">
                <a:solidFill>
                  <a:srgbClr val="404040"/>
                </a:solidFill>
                <a:effectLst/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dist.Euclidean</a:t>
            </a:r>
            <a:r>
              <a:rPr lang="en-US" altLang="ko-KR" dirty="0">
                <a:solidFill>
                  <a:srgbClr val="404040"/>
                </a:solidFill>
                <a:effectLst/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(36, 39)</a:t>
            </a:r>
          </a:p>
          <a:p>
            <a:pPr>
              <a:lnSpc>
                <a:spcPct val="150000"/>
              </a:lnSpc>
              <a:defRPr/>
            </a:pPr>
            <a:endParaRPr lang="en-US" altLang="ko-KR" dirty="0">
              <a:solidFill>
                <a:srgbClr val="404040"/>
              </a:solidFill>
              <a:effectLst/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algn="ctr">
              <a:lnSpc>
                <a:spcPct val="150000"/>
              </a:lnSpc>
              <a:defRPr/>
            </a:pPr>
            <a:r>
              <a:rPr lang="en-US" altLang="ko-KR" b="1" dirty="0">
                <a:solidFill>
                  <a:srgbClr val="40404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A/B &lt; 0.25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KoPubWorld돋움체 Bold" panose="00000800000000000000" pitchFamily="2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F4CB89E-3322-4BF7-9052-672CA236FF24}"/>
              </a:ext>
            </a:extLst>
          </p:cNvPr>
          <p:cNvSpPr/>
          <p:nvPr/>
        </p:nvSpPr>
        <p:spPr>
          <a:xfrm>
            <a:off x="7508240" y="4688840"/>
            <a:ext cx="1930400" cy="45474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AD31015-3CCB-454C-85B3-F1C16A349914}"/>
              </a:ext>
            </a:extLst>
          </p:cNvPr>
          <p:cNvSpPr txBox="1"/>
          <p:nvPr/>
        </p:nvSpPr>
        <p:spPr>
          <a:xfrm>
            <a:off x="11080831" y="6457890"/>
            <a:ext cx="11111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1E3E24B-19D3-4871-B4B1-82A388BCC6D7}" type="slidenum">
              <a:rPr kumimoji="0" lang="en-US" altLang="ko-KR" sz="20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/26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334528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Rectangle 3">
            <a:extLst>
              <a:ext uri="{FF2B5EF4-FFF2-40B4-BE49-F238E27FC236}">
                <a16:creationId xmlns:a16="http://schemas.microsoft.com/office/drawing/2014/main" id="{91E0372C-DBDB-4FB8-B214-6C8C8C16CE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3287" y="250206"/>
            <a:ext cx="403957" cy="398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  <a:scene3d>
              <a:camera prst="orthographicFront"/>
              <a:lightRig rig="threePt" dir="t"/>
            </a:scene3d>
            <a:sp3d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dist="50800" dir="5400000" algn="tl" rotWithShape="0">
                    <a:srgbClr val="4472C4">
                      <a:lumMod val="60000"/>
                      <a:lumOff val="40000"/>
                      <a:alpha val="29000"/>
                    </a:srgbClr>
                  </a:outerShdw>
                </a:effectLst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01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C6A41D-2AAD-4FA7-AB7C-225147854B11}"/>
              </a:ext>
            </a:extLst>
          </p:cNvPr>
          <p:cNvSpPr/>
          <p:nvPr/>
        </p:nvSpPr>
        <p:spPr>
          <a:xfrm>
            <a:off x="1340292" y="134994"/>
            <a:ext cx="3884397" cy="46166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>
                  <a:outerShdw dist="50800" dir="4800000" algn="t" rotWithShape="0">
                    <a:srgbClr val="0C5F95">
                      <a:alpha val="31000"/>
                    </a:srgbClr>
                  </a:outerShdw>
                </a:effectLst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0000800000000000000" pitchFamily="2" charset="-127"/>
              </a:rPr>
              <a:t>03.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>
                  <a:outerShdw dist="50800" dir="4800000" algn="t" rotWithShape="0">
                    <a:srgbClr val="0C5F95">
                      <a:alpha val="31000"/>
                    </a:srgbClr>
                  </a:outerShdw>
                </a:effectLst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0000800000000000000" pitchFamily="2" charset="-127"/>
              </a:rPr>
              <a:t> 제안 방법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>
                  <a:outerShdw dist="50800" dir="4800000" algn="t" rotWithShape="0">
                    <a:srgbClr val="0C5F95">
                      <a:alpha val="31000"/>
                    </a:srgbClr>
                  </a:outerShdw>
                </a:effectLst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0000800000000000000" pitchFamily="2" charset="-127"/>
              </a:rPr>
              <a:t> 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>
                  <a:outerShdw dist="50800" dir="4800000" algn="t" rotWithShape="0">
                    <a:srgbClr val="0C5F95">
                      <a:alpha val="31000"/>
                    </a:srgbClr>
                  </a:outerShdw>
                </a:effectLst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:: </a:t>
            </a:r>
            <a:r>
              <a:rPr lang="ko-KR" altLang="en-US" sz="2400" b="1" dirty="0">
                <a:solidFill>
                  <a:prstClr val="black"/>
                </a:solidFill>
                <a:latin typeface="+mn-ea"/>
                <a:cs typeface="KoPubWorld돋움체 Bold" panose="00000800000000000000" pitchFamily="2" charset="-127"/>
              </a:rPr>
              <a:t>집중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KoPubWorld돋움체 Bold" panose="00000800000000000000" pitchFamily="2" charset="-127"/>
              </a:rPr>
              <a:t>도 측정</a:t>
            </a:r>
            <a:endParaRPr kumimoji="0" lang="en-US" altLang="ko-KR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KoPubWorld돋움체 Bold" panose="00000800000000000000" pitchFamily="2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70689" y="2466362"/>
            <a:ext cx="22494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KoPubWorld돋움체 Bold" panose="020B0600000101010101" charset="-127"/>
            </a:endParaRPr>
          </a:p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20B0600000101010101" charset="-127"/>
              </a:rPr>
              <a:t>Base Score :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20B0600000101010101" charset="-127"/>
              </a:rPr>
              <a:t>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20B0600000101010101" charset="-127"/>
              </a:rPr>
              <a:t>100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KoPubWorld돋움체 Bold" panose="020B0600000101010101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38994" y="3237782"/>
            <a:ext cx="379550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KoPubWorld돋움체 Bold" panose="020B0600000101010101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20B0600000101010101" charset="-127"/>
              </a:rPr>
              <a:t>하품 </a:t>
            </a:r>
            <a:r>
              <a:rPr lang="ko-KR" altLang="en-US" dirty="0">
                <a:solidFill>
                  <a:prstClr val="black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20B0600000101010101" charset="-127"/>
              </a:rPr>
              <a:t>감지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20B0600000101010101" charset="-127"/>
              </a:rPr>
              <a:t>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20B0600000101010101" charset="-127"/>
              </a:rPr>
              <a:t>: Base Score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20B0600000101010101" charset="-127"/>
              </a:rPr>
              <a:t>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20B0600000101010101" charset="-127"/>
              </a:rPr>
              <a:t>- 40</a:t>
            </a:r>
          </a:p>
          <a:p>
            <a:pPr marL="285750" indent="-285750">
              <a:buFont typeface="Wingdings" panose="05000000000000000000" pitchFamily="2" charset="2"/>
              <a:buChar char="ü"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KoPubWorld돋움체 Bold" panose="020B0600000101010101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20B0600000101010101" charset="-127"/>
              </a:rPr>
              <a:t>고개 변화 감지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20B0600000101010101" charset="-127"/>
              </a:rPr>
              <a:t>: Base Score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20B0600000101010101" charset="-127"/>
              </a:rPr>
              <a:t>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20B0600000101010101" charset="-127"/>
              </a:rPr>
              <a:t>- 25</a:t>
            </a: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KoPubWorld돋움체 Bold" panose="020B0600000101010101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lang="ko-KR" altLang="en-US" dirty="0">
                <a:solidFill>
                  <a:prstClr val="black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20B0600000101010101" charset="-127"/>
              </a:rPr>
              <a:t>졸음 감지 </a:t>
            </a:r>
            <a:r>
              <a:rPr lang="en-US" altLang="ko-KR" dirty="0">
                <a:solidFill>
                  <a:prstClr val="black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20B0600000101010101" charset="-127"/>
              </a:rPr>
              <a:t>: 0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KoPubWorld돋움체 Bold" panose="020B0600000101010101" charset="-127"/>
            </a:endParaRP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7006496"/>
              </p:ext>
            </p:extLst>
          </p:nvPr>
        </p:nvGraphicFramePr>
        <p:xfrm>
          <a:off x="5057786" y="2466362"/>
          <a:ext cx="6399088" cy="2851684"/>
        </p:xfrm>
        <a:graphic>
          <a:graphicData uri="http://schemas.openxmlformats.org/drawingml/2006/table">
            <a:tbl>
              <a:tblPr firstRow="1" bandRow="1">
                <a:tableStyleId>{FABFCF23-3B69-468F-B69F-88F6DE6A72F2}</a:tableStyleId>
              </a:tblPr>
              <a:tblGrid>
                <a:gridCol w="3199544">
                  <a:extLst>
                    <a:ext uri="{9D8B030D-6E8A-4147-A177-3AD203B41FA5}">
                      <a16:colId xmlns:a16="http://schemas.microsoft.com/office/drawing/2014/main" val="1885579458"/>
                    </a:ext>
                  </a:extLst>
                </a:gridCol>
                <a:gridCol w="3199544">
                  <a:extLst>
                    <a:ext uri="{9D8B030D-6E8A-4147-A177-3AD203B41FA5}">
                      <a16:colId xmlns:a16="http://schemas.microsoft.com/office/drawing/2014/main" val="1369411895"/>
                    </a:ext>
                  </a:extLst>
                </a:gridCol>
              </a:tblGrid>
              <a:tr h="57764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i="0" dirty="0">
                          <a:latin typeface="+mn-lt"/>
                        </a:rPr>
                        <a:t>집중도 점수</a:t>
                      </a:r>
                      <a:endParaRPr lang="ko-KR" altLang="en-US" i="0" dirty="0">
                        <a:latin typeface="+mn-lt"/>
                        <a:ea typeface="KoPub돋움체 Bold" panose="02020603020101020101" pitchFamily="18" charset="-127"/>
                        <a:cs typeface="KoPubWorld돋움체 Bold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i="0" dirty="0">
                          <a:latin typeface="+mn-lt"/>
                        </a:rPr>
                        <a:t>집중도 등급</a:t>
                      </a:r>
                      <a:endParaRPr lang="ko-KR" altLang="en-US" i="0" dirty="0">
                        <a:latin typeface="+mn-lt"/>
                        <a:ea typeface="KoPub돋움체 Bold" panose="02020603020101020101" pitchFamily="18" charset="-127"/>
                        <a:cs typeface="KoPubWorld돋움체 Bold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50168517"/>
                  </a:ext>
                </a:extLst>
              </a:tr>
              <a:tr h="57764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b="0" i="0" dirty="0">
                          <a:latin typeface="+mn-lt"/>
                        </a:rPr>
                        <a:t>100~76</a:t>
                      </a:r>
                      <a:endParaRPr lang="en-US" altLang="ko-KR" b="0" i="0" dirty="0">
                        <a:latin typeface="+mn-lt"/>
                        <a:ea typeface="KoPub돋움체 Bold" panose="02020603020101020101" pitchFamily="18" charset="-127"/>
                        <a:cs typeface="KoPubWorld돋움체 Bold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b="1" i="0" dirty="0">
                          <a:latin typeface="+mn-ea"/>
                          <a:ea typeface="+mn-ea"/>
                        </a:rPr>
                        <a:t>상</a:t>
                      </a:r>
                      <a:endParaRPr lang="ko-KR" altLang="en-US" b="1" i="0" dirty="0">
                        <a:latin typeface="+mn-ea"/>
                        <a:ea typeface="+mn-ea"/>
                        <a:cs typeface="KoPubWorld돋움체 Bold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74440456"/>
                  </a:ext>
                </a:extLst>
              </a:tr>
              <a:tr h="57764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b="0" i="0" dirty="0">
                          <a:latin typeface="+mn-lt"/>
                        </a:rPr>
                        <a:t>75~51</a:t>
                      </a:r>
                      <a:endParaRPr lang="ko-KR" altLang="en-US" b="0" i="0" dirty="0">
                        <a:latin typeface="+mn-lt"/>
                        <a:ea typeface="KoPub돋움체 Bold" panose="02020603020101020101" pitchFamily="18" charset="-127"/>
                        <a:cs typeface="KoPubWorld돋움체 Bold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b="1" i="0" dirty="0">
                          <a:latin typeface="+mn-ea"/>
                          <a:ea typeface="+mn-ea"/>
                          <a:cs typeface="KoPubWorld돋움체 Bold" panose="020B0600000101010101" charset="-127"/>
                        </a:rPr>
                        <a:t>중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0141047"/>
                  </a:ext>
                </a:extLst>
              </a:tr>
              <a:tr h="57764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b="0" i="0" dirty="0">
                          <a:latin typeface="+mn-lt"/>
                        </a:rPr>
                        <a:t>50~26</a:t>
                      </a:r>
                      <a:endParaRPr lang="ko-KR" altLang="en-US" b="0" i="0" dirty="0">
                        <a:latin typeface="+mn-lt"/>
                        <a:ea typeface="KoPub돋움체 Bold" panose="02020603020101020101" pitchFamily="18" charset="-127"/>
                        <a:cs typeface="KoPubWorld돋움체 Bold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b="1" i="0" dirty="0">
                          <a:latin typeface="+mn-ea"/>
                          <a:ea typeface="+mn-ea"/>
                        </a:rPr>
                        <a:t>하</a:t>
                      </a:r>
                      <a:endParaRPr lang="ko-KR" altLang="en-US" b="1" i="0" dirty="0">
                        <a:latin typeface="+mn-ea"/>
                        <a:ea typeface="+mn-ea"/>
                        <a:cs typeface="KoPubWorld돋움체 Bold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43765692"/>
                  </a:ext>
                </a:extLst>
              </a:tr>
              <a:tr h="54110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b="0" i="0" dirty="0">
                          <a:latin typeface="+mn-lt"/>
                          <a:ea typeface="KoPub돋움체 Bold" panose="02020603020101020101" pitchFamily="18" charset="-127"/>
                          <a:cs typeface="KoPubWorld돋움체 Bold" panose="020B0600000101010101" charset="-127"/>
                        </a:rPr>
                        <a:t>25~0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b="1" i="0" dirty="0">
                          <a:latin typeface="+mn-ea"/>
                          <a:ea typeface="+mn-ea"/>
                          <a:cs typeface="KoPubWorld돋움체 Bold" panose="020B0600000101010101" charset="-127"/>
                        </a:rPr>
                        <a:t>졸음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94683758"/>
                  </a:ext>
                </a:extLst>
              </a:tr>
            </a:tbl>
          </a:graphicData>
        </a:graphic>
      </p:graphicFrame>
      <p:sp>
        <p:nvSpPr>
          <p:cNvPr id="14" name="TextBox 17">
            <a:extLst>
              <a:ext uri="{FF2B5EF4-FFF2-40B4-BE49-F238E27FC236}">
                <a16:creationId xmlns:a16="http://schemas.microsoft.com/office/drawing/2014/main" id="{C5BAFAB5-1915-4638-A9EC-422519BB0228}"/>
              </a:ext>
            </a:extLst>
          </p:cNvPr>
          <p:cNvSpPr txBox="1"/>
          <p:nvPr/>
        </p:nvSpPr>
        <p:spPr>
          <a:xfrm>
            <a:off x="555265" y="1120227"/>
            <a:ext cx="7265304" cy="578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>
                  <a:outerShdw dist="50800" dir="4800000" algn="t" rotWithShape="0">
                    <a:srgbClr val="0C5F95">
                      <a:alpha val="31000"/>
                    </a:srgbClr>
                  </a:outerShdw>
                </a:effectLst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0000800000000000000" pitchFamily="2" charset="-127"/>
              </a:rPr>
              <a:t>[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>
                  <a:outerShdw dist="50800" dir="4800000" algn="t" rotWithShape="0">
                    <a:srgbClr val="0C5F95">
                      <a:alpha val="31000"/>
                    </a:srgbClr>
                  </a:outerShdw>
                </a:effectLst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0000800000000000000" pitchFamily="2" charset="-127"/>
              </a:rPr>
              <a:t>개별 </a:t>
            </a:r>
            <a:r>
              <a:rPr lang="ko-KR" altLang="en-US" sz="2800" b="1" dirty="0">
                <a:solidFill>
                  <a:srgbClr val="4472C4">
                    <a:lumMod val="75000"/>
                  </a:srgbClr>
                </a:solidFill>
                <a:effectLst>
                  <a:outerShdw dist="50800" dir="4800000" algn="t" rotWithShape="0">
                    <a:srgbClr val="0C5F95">
                      <a:alpha val="31000"/>
                    </a:srgbClr>
                  </a:outerShdw>
                </a:effectLst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0000800000000000000" pitchFamily="2" charset="-127"/>
              </a:rPr>
              <a:t>집중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>
                  <a:outerShdw dist="50800" dir="4800000" algn="t" rotWithShape="0">
                    <a:srgbClr val="0C5F95">
                      <a:alpha val="31000"/>
                    </a:srgbClr>
                  </a:outerShdw>
                </a:effectLst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0000800000000000000" pitchFamily="2" charset="-127"/>
              </a:rPr>
              <a:t>도 산출 방법 및 종합 집중도 등급 표 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>
                  <a:outerShdw dist="50800" dir="4800000" algn="t" rotWithShape="0">
                    <a:srgbClr val="0C5F95">
                      <a:alpha val="31000"/>
                    </a:srgbClr>
                  </a:outerShdw>
                </a:effectLst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0000800000000000000" pitchFamily="2" charset="-127"/>
              </a:rPr>
              <a:t>]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4BFBC26-79FB-4648-B120-42DF757237A3}"/>
              </a:ext>
            </a:extLst>
          </p:cNvPr>
          <p:cNvSpPr/>
          <p:nvPr/>
        </p:nvSpPr>
        <p:spPr>
          <a:xfrm>
            <a:off x="60791" y="6530850"/>
            <a:ext cx="3293025" cy="261610"/>
          </a:xfrm>
          <a:prstGeom prst="rect">
            <a:avLst/>
          </a:prstGeom>
          <a:noFill/>
          <a:ln>
            <a:noFill/>
          </a:ln>
        </p:spPr>
        <p:txBody>
          <a:bodyPr wrap="square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1" i="0" u="none" strike="noStrike" kern="1200" cap="none" spc="0" normalizeH="0" baseline="0" noProof="0" dirty="0" err="1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KoPubWorld돋움체 Bold" panose="00000800000000000000" pitchFamily="2" charset="-127"/>
              </a:rPr>
              <a:t>캡스톤디자인</a:t>
            </a: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KoPubWorld돋움체 Bold" panose="00000800000000000000" pitchFamily="2" charset="-127"/>
              </a:rPr>
              <a:t>2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3064C1D-D3F5-465C-B771-6F1C7C034E83}"/>
              </a:ext>
            </a:extLst>
          </p:cNvPr>
          <p:cNvSpPr/>
          <p:nvPr/>
        </p:nvSpPr>
        <p:spPr>
          <a:xfrm>
            <a:off x="1413256" y="2701730"/>
            <a:ext cx="2249472" cy="41096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3E281DA-5E5A-49A4-8471-71C240CC2D0B}"/>
              </a:ext>
            </a:extLst>
          </p:cNvPr>
          <p:cNvSpPr txBox="1"/>
          <p:nvPr/>
        </p:nvSpPr>
        <p:spPr>
          <a:xfrm>
            <a:off x="11080831" y="6457890"/>
            <a:ext cx="11111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1E3E24B-19D3-4871-B4B1-82A388BCC6D7}" type="slidenum">
              <a:rPr kumimoji="0" lang="en-US" altLang="ko-KR" sz="20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/26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068139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Rectangle 3">
            <a:extLst>
              <a:ext uri="{FF2B5EF4-FFF2-40B4-BE49-F238E27FC236}">
                <a16:creationId xmlns:a16="http://schemas.microsoft.com/office/drawing/2014/main" id="{91E0372C-DBDB-4FB8-B214-6C8C8C16CE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3287" y="250206"/>
            <a:ext cx="403957" cy="398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  <a:scene3d>
              <a:camera prst="orthographicFront"/>
              <a:lightRig rig="threePt" dir="t"/>
            </a:scene3d>
            <a:sp3d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dist="50800" dir="5400000" algn="tl" rotWithShape="0">
                    <a:srgbClr val="4472C4">
                      <a:lumMod val="60000"/>
                      <a:lumOff val="40000"/>
                      <a:alpha val="29000"/>
                    </a:srgbClr>
                  </a:outerShdw>
                </a:effectLst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01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C6A41D-2AAD-4FA7-AB7C-225147854B11}"/>
              </a:ext>
            </a:extLst>
          </p:cNvPr>
          <p:cNvSpPr/>
          <p:nvPr/>
        </p:nvSpPr>
        <p:spPr>
          <a:xfrm>
            <a:off x="1340292" y="134994"/>
            <a:ext cx="3480440" cy="46166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>
                  <a:outerShdw dist="50800" dir="4800000" algn="t" rotWithShape="0">
                    <a:srgbClr val="0C5F95">
                      <a:alpha val="31000"/>
                    </a:srgbClr>
                  </a:outerShdw>
                </a:effectLst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0000800000000000000" pitchFamily="2" charset="-127"/>
              </a:rPr>
              <a:t>03.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>
                  <a:outerShdw dist="50800" dir="4800000" algn="t" rotWithShape="0">
                    <a:srgbClr val="0C5F95">
                      <a:alpha val="31000"/>
                    </a:srgbClr>
                  </a:outerShdw>
                </a:effectLst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0000800000000000000" pitchFamily="2" charset="-127"/>
              </a:rPr>
              <a:t> 제안 방법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>
                  <a:outerShdw dist="50800" dir="4800000" algn="t" rotWithShape="0">
                    <a:srgbClr val="0C5F95">
                      <a:alpha val="31000"/>
                    </a:srgbClr>
                  </a:outerShdw>
                </a:effectLst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0000800000000000000" pitchFamily="2" charset="-127"/>
              </a:rPr>
              <a:t> 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>
                  <a:outerShdw dist="50800" dir="4800000" algn="t" rotWithShape="0">
                    <a:srgbClr val="0C5F95">
                      <a:alpha val="31000"/>
                    </a:srgbClr>
                  </a:outerShdw>
                </a:effectLst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:: 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KoPubWorld돋움체 Bold" panose="00000800000000000000" pitchFamily="2" charset="-127"/>
              </a:rPr>
              <a:t>진행과정</a:t>
            </a:r>
            <a:endParaRPr kumimoji="0" lang="en-US" altLang="ko-KR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4BFBC26-79FB-4648-B120-42DF757237A3}"/>
              </a:ext>
            </a:extLst>
          </p:cNvPr>
          <p:cNvSpPr/>
          <p:nvPr/>
        </p:nvSpPr>
        <p:spPr>
          <a:xfrm>
            <a:off x="60791" y="6530850"/>
            <a:ext cx="3293025" cy="261610"/>
          </a:xfrm>
          <a:prstGeom prst="rect">
            <a:avLst/>
          </a:prstGeom>
          <a:noFill/>
          <a:ln>
            <a:noFill/>
          </a:ln>
        </p:spPr>
        <p:txBody>
          <a:bodyPr wrap="square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1" i="0" u="none" strike="noStrike" kern="1200" cap="none" spc="0" normalizeH="0" baseline="0" noProof="0" dirty="0" err="1">
                <a:ln>
                  <a:noFill/>
                </a:ln>
                <a:solidFill>
                  <a:srgbClr val="A5A5A5">
                    <a:lumMod val="7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KoPubWorld돋움체 Bold" panose="00000800000000000000" pitchFamily="2" charset="-127"/>
              </a:rPr>
              <a:t>캡스톤디자인</a:t>
            </a: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srgbClr val="A5A5A5">
                    <a:lumMod val="7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KoPubWorld돋움체 Bold" panose="00000800000000000000" pitchFamily="2" charset="-127"/>
              </a:rPr>
              <a:t>2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85C97C5-931A-48A6-8517-EE7C9C747A8B}"/>
              </a:ext>
            </a:extLst>
          </p:cNvPr>
          <p:cNvSpPr/>
          <p:nvPr/>
        </p:nvSpPr>
        <p:spPr>
          <a:xfrm>
            <a:off x="8330273" y="1624424"/>
            <a:ext cx="2641062" cy="259907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5377222D-F4FE-4050-A1C7-86715058A5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2319" y="2686228"/>
            <a:ext cx="512863" cy="682174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48E7BACD-4B1C-4BD9-8470-C4126F16EFFE}"/>
              </a:ext>
            </a:extLst>
          </p:cNvPr>
          <p:cNvSpPr/>
          <p:nvPr/>
        </p:nvSpPr>
        <p:spPr>
          <a:xfrm>
            <a:off x="5024660" y="2490221"/>
            <a:ext cx="2393200" cy="1756363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lnSpc>
                <a:spcPct val="200000"/>
              </a:lnSpc>
              <a:buFont typeface="+mj-lt"/>
              <a:buAutoNum type="arabicParenR"/>
            </a:pPr>
            <a:r>
              <a:rPr lang="ko-KR" altLang="en-US" b="1" dirty="0">
                <a:solidFill>
                  <a:schemeClr val="accent1">
                    <a:lumMod val="75000"/>
                  </a:schemeClr>
                </a:solidFill>
              </a:rPr>
              <a:t>하품 감지</a:t>
            </a:r>
            <a:endParaRPr lang="en-US" altLang="ko-KR" b="1" dirty="0">
              <a:solidFill>
                <a:schemeClr val="accent1">
                  <a:lumMod val="75000"/>
                </a:schemeClr>
              </a:solidFill>
            </a:endParaRPr>
          </a:p>
          <a:p>
            <a:pPr marL="342900" indent="-342900">
              <a:lnSpc>
                <a:spcPct val="200000"/>
              </a:lnSpc>
              <a:buFont typeface="+mj-lt"/>
              <a:buAutoNum type="arabicParenR"/>
            </a:pPr>
            <a:r>
              <a:rPr lang="ko-KR" altLang="en-US" b="1" dirty="0">
                <a:solidFill>
                  <a:schemeClr val="accent1">
                    <a:lumMod val="75000"/>
                  </a:schemeClr>
                </a:solidFill>
              </a:rPr>
              <a:t>고개 변화 감지</a:t>
            </a:r>
            <a:endParaRPr lang="en-US" altLang="ko-KR" b="1" dirty="0">
              <a:solidFill>
                <a:schemeClr val="accent1">
                  <a:lumMod val="75000"/>
                </a:schemeClr>
              </a:solidFill>
            </a:endParaRPr>
          </a:p>
          <a:p>
            <a:pPr marL="342900" indent="-342900">
              <a:lnSpc>
                <a:spcPct val="200000"/>
              </a:lnSpc>
              <a:buFont typeface="+mj-lt"/>
              <a:buAutoNum type="arabicParenR"/>
            </a:pPr>
            <a:r>
              <a:rPr lang="ko-KR" altLang="en-US" b="1" dirty="0">
                <a:solidFill>
                  <a:schemeClr val="accent1">
                    <a:lumMod val="75000"/>
                  </a:schemeClr>
                </a:solidFill>
              </a:rPr>
              <a:t>졸음</a:t>
            </a:r>
            <a:r>
              <a:rPr lang="en-US" altLang="ko-KR" b="1" dirty="0">
                <a:solidFill>
                  <a:schemeClr val="accent1">
                    <a:lumMod val="75000"/>
                  </a:schemeClr>
                </a:solidFill>
              </a:rPr>
              <a:t>(</a:t>
            </a:r>
            <a:r>
              <a:rPr lang="ko-KR" altLang="en-US" b="1" dirty="0" err="1">
                <a:solidFill>
                  <a:schemeClr val="accent1">
                    <a:lumMod val="75000"/>
                  </a:schemeClr>
                </a:solidFill>
              </a:rPr>
              <a:t>눈깜빡임</a:t>
            </a:r>
            <a:r>
              <a:rPr lang="en-US" altLang="ko-KR" b="1" dirty="0">
                <a:solidFill>
                  <a:schemeClr val="accent1">
                    <a:lumMod val="75000"/>
                  </a:schemeClr>
                </a:solidFill>
              </a:rPr>
              <a:t>)</a:t>
            </a:r>
            <a:endParaRPr lang="ko-KR" alt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54DE957-50EB-4050-9789-641602F97AFE}"/>
              </a:ext>
            </a:extLst>
          </p:cNvPr>
          <p:cNvSpPr txBox="1"/>
          <p:nvPr/>
        </p:nvSpPr>
        <p:spPr>
          <a:xfrm>
            <a:off x="8484286" y="2561779"/>
            <a:ext cx="2333036" cy="7243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KoPubWorld돋움체 Bold" panose="00000800000000000000" pitchFamily="2" charset="-127"/>
              </a:rPr>
              <a:t>집중도 </a:t>
            </a:r>
            <a:r>
              <a:rPr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Bold" panose="00000800000000000000" pitchFamily="2" charset="-127"/>
              </a:rPr>
              <a:t>분석 및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KoPubWorld돋움체 Bold" panose="00000800000000000000" pitchFamily="2" charset="-127"/>
              </a:rPr>
              <a:t>예측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KoPubWorld돋움체 Bold" panose="00000800000000000000" pitchFamily="2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KoPubWorld돋움체 Bold" panose="00000800000000000000" pitchFamily="2" charset="-127"/>
              </a:rPr>
              <a:t>실시간 출력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8E0A89C-5F05-4DB2-A423-0145471A69AE}"/>
              </a:ext>
            </a:extLst>
          </p:cNvPr>
          <p:cNvSpPr txBox="1"/>
          <p:nvPr/>
        </p:nvSpPr>
        <p:spPr>
          <a:xfrm>
            <a:off x="1715909" y="3831534"/>
            <a:ext cx="1323426" cy="3919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KoPubWorld돋움체 Bold" panose="00000800000000000000" pitchFamily="2" charset="-127"/>
              </a:rPr>
              <a:t>영상 정보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KoPubWorld돋움체 Bold" panose="00000800000000000000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70EADEB7-066A-4C98-B1A6-1CC93B3C3719}"/>
              </a:ext>
            </a:extLst>
          </p:cNvPr>
          <p:cNvGrpSpPr/>
          <p:nvPr/>
        </p:nvGrpSpPr>
        <p:grpSpPr>
          <a:xfrm>
            <a:off x="1815213" y="2604008"/>
            <a:ext cx="1131295" cy="1099647"/>
            <a:chOff x="612946" y="2303408"/>
            <a:chExt cx="2517991" cy="2507782"/>
          </a:xfrm>
        </p:grpSpPr>
        <p:pic>
          <p:nvPicPr>
            <p:cNvPr id="25" name="Picture 2" descr="사용자, 상, 사람, 개인의, 나에 대해서, 선호, 선택, 선택권, 대안">
              <a:extLst>
                <a:ext uri="{FF2B5EF4-FFF2-40B4-BE49-F238E27FC236}">
                  <a16:creationId xmlns:a16="http://schemas.microsoft.com/office/drawing/2014/main" id="{A8351748-DA9C-4441-88A6-DF902F1EE0D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2946" y="2303408"/>
              <a:ext cx="2507782" cy="25077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426E5D1B-88A0-4E3C-9429-7B521BE86823}"/>
                </a:ext>
              </a:extLst>
            </p:cNvPr>
            <p:cNvSpPr/>
            <p:nvPr/>
          </p:nvSpPr>
          <p:spPr>
            <a:xfrm>
              <a:off x="612946" y="2309945"/>
              <a:ext cx="2517991" cy="250124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A97D2323-AB2D-43BF-A3FA-0354E866480B}"/>
              </a:ext>
            </a:extLst>
          </p:cNvPr>
          <p:cNvSpPr txBox="1"/>
          <p:nvPr/>
        </p:nvSpPr>
        <p:spPr>
          <a:xfrm>
            <a:off x="1018701" y="1414215"/>
            <a:ext cx="2717841" cy="7243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KoPubWorld돋움체 Bold" panose="00000800000000000000" pitchFamily="2" charset="-127"/>
              </a:rPr>
              <a:t>Dilb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KoPubWorld돋움체 Bold" panose="00000800000000000000" pitchFamily="2" charset="-127"/>
              </a:rPr>
              <a:t>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KoPubWorld돋움체 Bold" panose="00000800000000000000" pitchFamily="2" charset="-127"/>
              </a:rPr>
              <a:t>라이브러리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KoPubWorld돋움체 Bold" panose="00000800000000000000" pitchFamily="2" charset="-127"/>
            </a:endParaRPr>
          </a:p>
          <a:p>
            <a:pPr marL="285750" marR="0" lvl="0" indent="-285750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Bold" panose="00000800000000000000" pitchFamily="2" charset="-127"/>
              </a:rPr>
              <a:t>Python 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recognition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0777587-B6EE-4315-9322-F90585024507}"/>
              </a:ext>
            </a:extLst>
          </p:cNvPr>
          <p:cNvSpPr/>
          <p:nvPr/>
        </p:nvSpPr>
        <p:spPr>
          <a:xfrm>
            <a:off x="901281" y="1257675"/>
            <a:ext cx="2960446" cy="103744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DB5F4D9-98CC-4936-BE86-8D6D233119B3}"/>
              </a:ext>
            </a:extLst>
          </p:cNvPr>
          <p:cNvSpPr/>
          <p:nvPr/>
        </p:nvSpPr>
        <p:spPr>
          <a:xfrm>
            <a:off x="901280" y="1264843"/>
            <a:ext cx="2960446" cy="323648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D6F7726-E536-41A9-A35E-49BD3317236B}"/>
              </a:ext>
            </a:extLst>
          </p:cNvPr>
          <p:cNvSpPr txBox="1"/>
          <p:nvPr/>
        </p:nvSpPr>
        <p:spPr>
          <a:xfrm>
            <a:off x="4856861" y="1414215"/>
            <a:ext cx="2584663" cy="7243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Bold" panose="00000800000000000000" pitchFamily="2" charset="-127"/>
              </a:rPr>
              <a:t>집중도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KoPubWorld돋움체 Bold" panose="00000800000000000000" pitchFamily="2" charset="-127"/>
              </a:rPr>
              <a:t>측정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KoPubWorld돋움체 Bold" panose="00000800000000000000" pitchFamily="2" charset="-127"/>
            </a:endParaRPr>
          </a:p>
          <a:p>
            <a:pPr marL="285750" marR="0" lvl="0" indent="-285750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KoPubWorld돋움체 Bold" panose="00000800000000000000" pitchFamily="2" charset="-127"/>
              </a:rPr>
              <a:t>데이터 저장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KoPubWorld돋움체 Bold" panose="00000800000000000000" pitchFamily="2" charset="-127"/>
              </a:rPr>
              <a:t>(pandas)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7C7406CD-5F5C-4C58-973A-D2FE0ECEEC84}"/>
              </a:ext>
            </a:extLst>
          </p:cNvPr>
          <p:cNvSpPr/>
          <p:nvPr/>
        </p:nvSpPr>
        <p:spPr>
          <a:xfrm>
            <a:off x="4615778" y="1257675"/>
            <a:ext cx="2960446" cy="103744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5580AF09-581D-4BD1-921B-2CADCDC50B20}"/>
              </a:ext>
            </a:extLst>
          </p:cNvPr>
          <p:cNvSpPr/>
          <p:nvPr/>
        </p:nvSpPr>
        <p:spPr>
          <a:xfrm>
            <a:off x="4615777" y="1264843"/>
            <a:ext cx="2960446" cy="323648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32268E14-E973-41DB-8055-BCA9ADCC69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2220" y="2686228"/>
            <a:ext cx="512863" cy="682174"/>
          </a:xfrm>
          <a:prstGeom prst="rect">
            <a:avLst/>
          </a:prstGeom>
        </p:spPr>
      </p:pic>
      <p:sp>
        <p:nvSpPr>
          <p:cNvPr id="39" name="직사각형 38">
            <a:extLst>
              <a:ext uri="{FF2B5EF4-FFF2-40B4-BE49-F238E27FC236}">
                <a16:creationId xmlns:a16="http://schemas.microsoft.com/office/drawing/2014/main" id="{1064B624-D708-4243-AE34-4B2FB3FE8346}"/>
              </a:ext>
            </a:extLst>
          </p:cNvPr>
          <p:cNvSpPr/>
          <p:nvPr/>
        </p:nvSpPr>
        <p:spPr>
          <a:xfrm>
            <a:off x="8330273" y="4903821"/>
            <a:ext cx="2715564" cy="102831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EAB1AD4-4767-460B-8103-65EE45B75917}"/>
              </a:ext>
            </a:extLst>
          </p:cNvPr>
          <p:cNvSpPr txBox="1"/>
          <p:nvPr/>
        </p:nvSpPr>
        <p:spPr>
          <a:xfrm>
            <a:off x="8394783" y="5066497"/>
            <a:ext cx="2531508" cy="7243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KoPubWorld돋움체 Bold" panose="00000800000000000000" pitchFamily="2" charset="-127"/>
              </a:rPr>
              <a:t>시간별 집중도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KoPubWorld돋움체 Bold" panose="00000800000000000000" pitchFamily="2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Bold" panose="00000800000000000000" pitchFamily="2" charset="-127"/>
              </a:rPr>
              <a:t>(</a:t>
            </a:r>
            <a:r>
              <a:rPr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Bold" panose="00000800000000000000" pitchFamily="2" charset="-127"/>
              </a:rPr>
              <a:t>가장 낮은 구간 확인</a:t>
            </a:r>
            <a:r>
              <a:rPr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Bold" panose="00000800000000000000" pitchFamily="2" charset="-127"/>
              </a:rPr>
              <a:t>)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KoPubWorld돋움체 Bold" panose="00000800000000000000" pitchFamily="2" charset="-127"/>
            </a:endParaRP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E95A8495-042B-469F-8E03-8F1A94C0F2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394372" y="4224965"/>
            <a:ext cx="512863" cy="682174"/>
          </a:xfrm>
          <a:prstGeom prst="rect">
            <a:avLst/>
          </a:prstGeom>
        </p:spPr>
      </p:pic>
      <p:sp>
        <p:nvSpPr>
          <p:cNvPr id="43" name="직사각형 42">
            <a:extLst>
              <a:ext uri="{FF2B5EF4-FFF2-40B4-BE49-F238E27FC236}">
                <a16:creationId xmlns:a16="http://schemas.microsoft.com/office/drawing/2014/main" id="{FE3D1025-CF48-4DFE-9932-DDC392FF460E}"/>
              </a:ext>
            </a:extLst>
          </p:cNvPr>
          <p:cNvSpPr/>
          <p:nvPr/>
        </p:nvSpPr>
        <p:spPr>
          <a:xfrm>
            <a:off x="9745019" y="4419472"/>
            <a:ext cx="1300818" cy="261610"/>
          </a:xfrm>
          <a:prstGeom prst="rect">
            <a:avLst/>
          </a:prstGeom>
          <a:noFill/>
          <a:ln>
            <a:noFill/>
          </a:ln>
        </p:spPr>
        <p:txBody>
          <a:bodyPr wrap="square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A5A5A5">
                    <a:lumMod val="7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KoPubWorld돋움체 Bold" panose="00000800000000000000" pitchFamily="2" charset="-127"/>
              </a:rPr>
              <a:t>프로그램 종료</a:t>
            </a:r>
            <a:endParaRPr kumimoji="0" lang="en-US" altLang="ko-KR" sz="1100" b="1" i="0" u="none" strike="noStrike" kern="1200" cap="none" spc="0" normalizeH="0" baseline="0" noProof="0" dirty="0">
              <a:ln>
                <a:noFill/>
              </a:ln>
              <a:solidFill>
                <a:srgbClr val="A5A5A5">
                  <a:lumMod val="75000"/>
                </a:srgb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41135FF-2E56-4FC8-AA6A-CC45C7A6AF0C}"/>
              </a:ext>
            </a:extLst>
          </p:cNvPr>
          <p:cNvSpPr txBox="1"/>
          <p:nvPr/>
        </p:nvSpPr>
        <p:spPr>
          <a:xfrm>
            <a:off x="11080831" y="6457890"/>
            <a:ext cx="11111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1E3E24B-19D3-4871-B4B1-82A388BCC6D7}" type="slidenum">
              <a:rPr kumimoji="0" lang="en-US" altLang="ko-KR" sz="20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/26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277770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3">
            <a:extLst>
              <a:ext uri="{FF2B5EF4-FFF2-40B4-BE49-F238E27FC236}">
                <a16:creationId xmlns:a16="http://schemas.microsoft.com/office/drawing/2014/main" id="{468378AD-DC33-4875-ABB4-9126C41620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20161" y="2746769"/>
            <a:ext cx="1774525" cy="1231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  <a:scene3d>
              <a:camera prst="orthographicFront"/>
              <a:lightRig rig="threePt" dir="t"/>
            </a:scene3d>
            <a:sp3d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>
                  <a:outerShdw dist="50800" dir="4800000" algn="t" rotWithShape="0">
                    <a:srgbClr val="0C5F95">
                      <a:alpha val="31000"/>
                    </a:srgbClr>
                  </a:outerShdw>
                </a:effectLst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0000800000000000000" pitchFamily="2" charset="-127"/>
              </a:rPr>
              <a:t>04.</a:t>
            </a:r>
            <a:r>
              <a:rPr kumimoji="0" lang="ko-KR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>
                  <a:outerShdw dist="50800" dir="4800000" algn="t" rotWithShape="0">
                    <a:srgbClr val="0C5F95">
                      <a:alpha val="31000"/>
                    </a:srgbClr>
                  </a:outerShdw>
                </a:effectLst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0000800000000000000" pitchFamily="2" charset="-127"/>
              </a:rPr>
              <a:t> </a:t>
            </a:r>
            <a:r>
              <a:rPr kumimoji="0" lang="ko-KR" altLang="en-US" sz="4000" b="1" dirty="0">
                <a:solidFill>
                  <a:srgbClr val="4472C4">
                    <a:lumMod val="75000"/>
                  </a:srgbClr>
                </a:solidFill>
                <a:effectLst>
                  <a:outerShdw dist="50800" dir="4800000" algn="t" rotWithShape="0">
                    <a:srgbClr val="0C5F95">
                      <a:alpha val="31000"/>
                    </a:srgbClr>
                  </a:outerShdw>
                </a:effectLst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0000800000000000000" pitchFamily="2" charset="-127"/>
              </a:rPr>
              <a:t>검증</a:t>
            </a:r>
            <a:endParaRPr kumimoji="0" lang="en-US" altLang="ko-KR" sz="32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>
                <a:outerShdw dist="50800" dir="4800000" algn="t" rotWithShape="0">
                  <a:srgbClr val="0C5F95">
                    <a:alpha val="31000"/>
                  </a:srgbClr>
                </a:outerShdw>
              </a:effectLst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76349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5A4E0A3C-2559-48C0-88EC-80D7127125BB}"/>
              </a:ext>
            </a:extLst>
          </p:cNvPr>
          <p:cNvSpPr/>
          <p:nvPr/>
        </p:nvSpPr>
        <p:spPr>
          <a:xfrm>
            <a:off x="1340292" y="134994"/>
            <a:ext cx="2206053" cy="46166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>
              <a:defRPr/>
            </a:pPr>
            <a:r>
              <a:rPr lang="ko-KR" altLang="en-US" sz="2400" b="1" dirty="0">
                <a:solidFill>
                  <a:srgbClr val="4472C4">
                    <a:lumMod val="75000"/>
                  </a:srgbClr>
                </a:solidFill>
                <a:effectLst>
                  <a:outerShdw dist="50800" dir="4800000" algn="t" rotWithShape="0">
                    <a:srgbClr val="0C5F95">
                      <a:alpha val="31000"/>
                    </a:srgbClr>
                  </a:outerShdw>
                </a:effectLst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0000800000000000000" pitchFamily="2" charset="-127"/>
              </a:rPr>
              <a:t>검증</a:t>
            </a:r>
            <a:r>
              <a:rPr lang="en-US" altLang="ko-KR" sz="2400" b="1" dirty="0">
                <a:solidFill>
                  <a:srgbClr val="4472C4">
                    <a:lumMod val="75000"/>
                  </a:srgbClr>
                </a:solidFill>
                <a:effectLst>
                  <a:outerShdw dist="50800" dir="4800000" algn="t" rotWithShape="0">
                    <a:srgbClr val="0C5F95">
                      <a:alpha val="31000"/>
                    </a:srgbClr>
                  </a:outerShdw>
                </a:effectLst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0000800000000000000" pitchFamily="2" charset="-127"/>
              </a:rPr>
              <a:t>:: </a:t>
            </a:r>
            <a:r>
              <a:rPr lang="ko-KR" altLang="en-US" sz="2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데모 영상</a:t>
            </a:r>
            <a:endParaRPr kumimoji="0" lang="en-US" altLang="ko-KR" sz="2400" i="0" u="none" strike="noStrike" kern="1200" cap="none" spc="0" normalizeH="0" baseline="0" noProof="0" dirty="0">
              <a:ln>
                <a:noFill/>
              </a:ln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KoPubWorld돋움체 Bold" panose="00000800000000000000" pitchFamily="2" charset="-127"/>
            </a:endParaRPr>
          </a:p>
        </p:txBody>
      </p:sp>
      <p:sp>
        <p:nvSpPr>
          <p:cNvPr id="16" name="Rectangle 3">
            <a:extLst>
              <a:ext uri="{FF2B5EF4-FFF2-40B4-BE49-F238E27FC236}">
                <a16:creationId xmlns:a16="http://schemas.microsoft.com/office/drawing/2014/main" id="{91E0372C-DBDB-4FB8-B214-6C8C8C16CE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3287" y="250206"/>
            <a:ext cx="403957" cy="398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  <a:scene3d>
              <a:camera prst="orthographicFront"/>
              <a:lightRig rig="threePt" dir="t"/>
            </a:scene3d>
            <a:sp3d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dist="50800" dir="5400000" algn="tl" rotWithShape="0">
                    <a:srgbClr val="4472C4">
                      <a:lumMod val="60000"/>
                      <a:lumOff val="40000"/>
                      <a:alpha val="29000"/>
                    </a:srgbClr>
                  </a:outerShdw>
                </a:effectLst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04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B5206B5-0233-4303-AB1D-57C77E65D0C8}"/>
              </a:ext>
            </a:extLst>
          </p:cNvPr>
          <p:cNvSpPr/>
          <p:nvPr/>
        </p:nvSpPr>
        <p:spPr>
          <a:xfrm>
            <a:off x="60791" y="6530850"/>
            <a:ext cx="3293025" cy="261610"/>
          </a:xfrm>
          <a:prstGeom prst="rect">
            <a:avLst/>
          </a:prstGeom>
          <a:noFill/>
          <a:ln>
            <a:noFill/>
          </a:ln>
        </p:spPr>
        <p:txBody>
          <a:bodyPr wrap="square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1" i="0" u="none" strike="noStrike" kern="1200" cap="none" spc="0" normalizeH="0" baseline="0" noProof="0" dirty="0" err="1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KoPubWorld돋움체 Bold" panose="00000800000000000000" pitchFamily="2" charset="-127"/>
              </a:rPr>
              <a:t>캡스톤디자인</a:t>
            </a: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KoPubWorld돋움체 Bold" panose="00000800000000000000" pitchFamily="2" charset="-127"/>
              </a:rPr>
              <a:t>2</a:t>
            </a:r>
          </a:p>
        </p:txBody>
      </p:sp>
      <p:pic>
        <p:nvPicPr>
          <p:cNvPr id="2" name="영상">
            <a:hlinkClick r:id="" action="ppaction://media"/>
            <a:extLst>
              <a:ext uri="{FF2B5EF4-FFF2-40B4-BE49-F238E27FC236}">
                <a16:creationId xmlns:a16="http://schemas.microsoft.com/office/drawing/2014/main" id="{D0252E23-1E9E-469E-AF51-6DF38CC841F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455582" y="1034029"/>
            <a:ext cx="9280836" cy="522047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CF03DD9-9C32-4CAA-B095-1EA6AFA59865}"/>
              </a:ext>
            </a:extLst>
          </p:cNvPr>
          <p:cNvSpPr txBox="1"/>
          <p:nvPr/>
        </p:nvSpPr>
        <p:spPr>
          <a:xfrm>
            <a:off x="11080831" y="6457890"/>
            <a:ext cx="11111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1E3E24B-19D3-4871-B4B1-82A388BCC6D7}" type="slidenum">
              <a:rPr kumimoji="0" lang="en-US" altLang="ko-KR" sz="20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/26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7796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13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E000311-7C5B-4876-A1B8-1D3E89A8BF65}"/>
              </a:ext>
            </a:extLst>
          </p:cNvPr>
          <p:cNvSpPr txBox="1"/>
          <p:nvPr/>
        </p:nvSpPr>
        <p:spPr>
          <a:xfrm>
            <a:off x="455771" y="646814"/>
            <a:ext cx="183896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>
                  <a:outerShdw dist="50800" dir="4800000" algn="t" rotWithShape="0">
                    <a:srgbClr val="0C5F95">
                      <a:alpha val="31000"/>
                    </a:srgbClr>
                  </a:outerShdw>
                </a:effectLst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0000800000000000000" pitchFamily="2" charset="-127"/>
              </a:rPr>
              <a:t>INDEX</a:t>
            </a:r>
            <a:endParaRPr kumimoji="0" lang="ko-KR" altLang="en-US" sz="4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>
                <a:outerShdw dist="50800" dir="4800000" algn="t" rotWithShape="0">
                  <a:srgbClr val="0C5F95">
                    <a:alpha val="31000"/>
                  </a:srgbClr>
                </a:outerShdw>
              </a:effectLst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KoPubWorld돋움체 Bold" panose="00000800000000000000" pitchFamily="2" charset="-127"/>
            </a:endParaRP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7BFF8E4D-458D-4DA3-8BC7-89DF0CC01E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3253" y="2250701"/>
            <a:ext cx="1785745" cy="531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  <a:scene3d>
              <a:camera prst="orthographicFront"/>
              <a:lightRig rig="threePt" dir="t"/>
            </a:scene3d>
            <a:sp3d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>
                  <a:outerShdw dist="50800" dir="4800000" algn="t" rotWithShape="0">
                    <a:srgbClr val="0C5F95">
                      <a:alpha val="31000"/>
                    </a:srgbClr>
                  </a:outerShdw>
                </a:effectLst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0000800000000000000" pitchFamily="2" charset="-127"/>
              </a:rPr>
              <a:t>01.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>
                  <a:outerShdw dist="50800" dir="4800000" algn="t" rotWithShape="0">
                    <a:srgbClr val="0C5F95">
                      <a:alpha val="31000"/>
                    </a:srgbClr>
                  </a:outerShdw>
                </a:effectLst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0000800000000000000" pitchFamily="2" charset="-127"/>
              </a:rPr>
              <a:t>프로젝트 소개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>
                <a:outerShdw dist="50800" dir="4800000" algn="t" rotWithShape="0">
                  <a:srgbClr val="0C5F95">
                    <a:alpha val="31000"/>
                  </a:srgbClr>
                </a:outerShdw>
              </a:effectLst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E17B20FD-C535-481A-A491-4AD6E56268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3253" y="2921279"/>
            <a:ext cx="1591782" cy="691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t" anchorCtr="0">
            <a:spAutoFit/>
            <a:scene3d>
              <a:camera prst="orthographicFront"/>
              <a:lightRig rig="threePt" dir="t"/>
            </a:scene3d>
            <a:sp3d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1" lang="ko-KR" altLang="en-US" sz="1600" b="1" i="0" u="none" strike="noStrike" kern="1200" cap="none" spc="0" normalizeH="0" baseline="0" noProof="0" dirty="0">
                <a:ln>
                  <a:solidFill>
                    <a:prstClr val="white">
                      <a:lumMod val="95000"/>
                      <a:alpha val="5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0000800000000000000" pitchFamily="2" charset="-127"/>
              </a:rPr>
              <a:t>프로젝트 배경</a:t>
            </a:r>
            <a:endParaRPr kumimoji="1" lang="en-US" altLang="ko-KR" sz="1600" b="1" i="0" u="none" strike="noStrike" kern="1200" cap="none" spc="0" normalizeH="0" baseline="0" noProof="0" dirty="0">
              <a:ln>
                <a:solidFill>
                  <a:prstClr val="white">
                    <a:lumMod val="95000"/>
                    <a:alpha val="5000"/>
                  </a:prst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KoPubWorld돋움체 Bold" panose="00000800000000000000" pitchFamily="2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1" lang="ko-KR" altLang="en-US" sz="1600" b="1" i="0" u="none" strike="noStrike" kern="1200" cap="none" spc="0" normalizeH="0" baseline="0" noProof="0" dirty="0">
                <a:ln>
                  <a:solidFill>
                    <a:prstClr val="white">
                      <a:lumMod val="95000"/>
                      <a:alpha val="5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0000800000000000000" pitchFamily="2" charset="-127"/>
              </a:rPr>
              <a:t>프로젝트 소개</a:t>
            </a:r>
            <a:endParaRPr kumimoji="1" lang="en-US" altLang="ko-KR" sz="1600" b="1" i="0" u="none" strike="noStrike" kern="1200" cap="none" spc="0" normalizeH="0" baseline="0" noProof="0" dirty="0">
              <a:ln>
                <a:solidFill>
                  <a:prstClr val="white">
                    <a:lumMod val="95000"/>
                    <a:alpha val="5000"/>
                  </a:prst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KoPubWorld돋움체 Bold" panose="00000800000000000000" pitchFamily="2" charset="-127"/>
            </a:endParaRP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9DF3F4B7-6089-4BB3-A65E-00AC7978FF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04460" y="2250701"/>
            <a:ext cx="1263166" cy="531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  <a:scene3d>
              <a:camera prst="orthographicFront"/>
              <a:lightRig rig="threePt" dir="t"/>
            </a:scene3d>
            <a:sp3d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>
                  <a:outerShdw dist="50800" dir="4800000" algn="t" rotWithShape="0">
                    <a:srgbClr val="0C5F95">
                      <a:alpha val="31000"/>
                    </a:srgbClr>
                  </a:outerShdw>
                </a:effectLst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0000800000000000000" pitchFamily="2" charset="-127"/>
              </a:rPr>
              <a:t>02.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>
                  <a:outerShdw dist="50800" dir="4800000" algn="t" rotWithShape="0">
                    <a:srgbClr val="0C5F95">
                      <a:alpha val="31000"/>
                    </a:srgbClr>
                  </a:outerShdw>
                </a:effectLst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0000800000000000000" pitchFamily="2" charset="-127"/>
              </a:rPr>
              <a:t>관련연구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>
                <a:outerShdw dist="50800" dir="4800000" algn="t" rotWithShape="0">
                  <a:srgbClr val="0C5F95">
                    <a:alpha val="31000"/>
                  </a:srgbClr>
                </a:outerShdw>
              </a:effectLst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KoPubWorld돋움체 Bold" panose="00000800000000000000" pitchFamily="2" charset="-127"/>
            </a:endParaRPr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16BB9CEC-0A59-43B0-86BC-3844757A86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15649" y="2921279"/>
            <a:ext cx="1006686" cy="332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t" anchorCtr="0">
            <a:spAutoFit/>
            <a:scene3d>
              <a:camera prst="orthographicFront"/>
              <a:lightRig rig="threePt" dir="t"/>
            </a:scene3d>
            <a:sp3d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1" lang="ko-KR" altLang="en-US" sz="1600" b="1" i="0" u="none" strike="noStrike" kern="1200" cap="none" spc="0" normalizeH="0" baseline="0" noProof="0" dirty="0">
                <a:ln>
                  <a:solidFill>
                    <a:prstClr val="white">
                      <a:lumMod val="95000"/>
                      <a:alpha val="5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0000800000000000000" pitchFamily="2" charset="-127"/>
              </a:rPr>
              <a:t>관련기술</a:t>
            </a:r>
            <a:endParaRPr kumimoji="1" lang="en-US" altLang="ko-KR" sz="1600" b="1" i="0" u="none" strike="noStrike" kern="1200" cap="none" spc="0" normalizeH="0" baseline="0" noProof="0" dirty="0">
              <a:ln>
                <a:solidFill>
                  <a:prstClr val="white">
                    <a:lumMod val="95000"/>
                    <a:alpha val="5000"/>
                  </a:prst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KoPubWorld돋움체 Bold" panose="00000800000000000000" pitchFamily="2" charset="-127"/>
            </a:endParaRPr>
          </a:p>
        </p:txBody>
      </p:sp>
      <p:sp>
        <p:nvSpPr>
          <p:cNvPr id="17" name="Rectangle 3">
            <a:extLst>
              <a:ext uri="{FF2B5EF4-FFF2-40B4-BE49-F238E27FC236}">
                <a16:creationId xmlns:a16="http://schemas.microsoft.com/office/drawing/2014/main" id="{49630442-4520-4A5B-9ED0-5117AC9C51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95679" y="2220742"/>
            <a:ext cx="1336904" cy="531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  <a:scene3d>
              <a:camera prst="orthographicFront"/>
              <a:lightRig rig="threePt" dir="t"/>
            </a:scene3d>
            <a:sp3d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>
                  <a:outerShdw dist="50800" dir="4800000" algn="t" rotWithShape="0">
                    <a:srgbClr val="0C5F95">
                      <a:alpha val="31000"/>
                    </a:srgbClr>
                  </a:outerShdw>
                </a:effectLst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0000800000000000000" pitchFamily="2" charset="-127"/>
              </a:rPr>
              <a:t>03.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>
                  <a:outerShdw dist="50800" dir="4800000" algn="t" rotWithShape="0">
                    <a:srgbClr val="0C5F95">
                      <a:alpha val="31000"/>
                    </a:srgbClr>
                  </a:outerShdw>
                </a:effectLst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0000800000000000000" pitchFamily="2" charset="-127"/>
              </a:rPr>
              <a:t> 제안방법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>
                <a:outerShdw dist="50800" dir="4800000" algn="t" rotWithShape="0">
                  <a:srgbClr val="0C5F95">
                    <a:alpha val="31000"/>
                  </a:srgbClr>
                </a:outerShdw>
              </a:effectLst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KoPubWorld돋움체 Bold" panose="00000800000000000000" pitchFamily="2" charset="-127"/>
            </a:endParaRPr>
          </a:p>
        </p:txBody>
      </p:sp>
      <p:sp>
        <p:nvSpPr>
          <p:cNvPr id="18" name="Rectangle 3">
            <a:extLst>
              <a:ext uri="{FF2B5EF4-FFF2-40B4-BE49-F238E27FC236}">
                <a16:creationId xmlns:a16="http://schemas.microsoft.com/office/drawing/2014/main" id="{FC5F37A0-27C4-4953-BDAC-F599CF0180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62232" y="2178775"/>
            <a:ext cx="1037404" cy="615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  <a:scene3d>
              <a:camera prst="orthographicFront"/>
              <a:lightRig rig="threePt" dir="t"/>
            </a:scene3d>
            <a:sp3d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>
                  <a:outerShdw dist="50800" dir="4800000" algn="t" rotWithShape="0">
                    <a:srgbClr val="0C5F95">
                      <a:alpha val="31000"/>
                    </a:srgbClr>
                  </a:outerShdw>
                </a:effectLst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0000800000000000000" pitchFamily="2" charset="-127"/>
              </a:rPr>
              <a:t>04.</a:t>
            </a:r>
            <a:r>
              <a:rPr kumimoji="0" lang="ko-KR" altLang="en-US" sz="2000" b="1" dirty="0">
                <a:solidFill>
                  <a:srgbClr val="4472C4">
                    <a:lumMod val="75000"/>
                  </a:srgbClr>
                </a:solidFill>
                <a:effectLst>
                  <a:outerShdw dist="50800" dir="4800000" algn="t" rotWithShape="0">
                    <a:srgbClr val="0C5F95">
                      <a:alpha val="31000"/>
                    </a:srgbClr>
                  </a:outerShdw>
                </a:effectLst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0000800000000000000" pitchFamily="2" charset="-127"/>
              </a:rPr>
              <a:t> 검증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>
                <a:outerShdw dist="50800" dir="4800000" algn="t" rotWithShape="0">
                  <a:srgbClr val="0C5F95">
                    <a:alpha val="31000"/>
                  </a:srgbClr>
                </a:outerShdw>
              </a:effectLst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KoPubWorld돋움체 Bold" panose="00000800000000000000" pitchFamily="2" charset="-127"/>
            </a:endParaRPr>
          </a:p>
        </p:txBody>
      </p:sp>
      <p:sp>
        <p:nvSpPr>
          <p:cNvPr id="19" name="Rectangle 3">
            <a:extLst>
              <a:ext uri="{FF2B5EF4-FFF2-40B4-BE49-F238E27FC236}">
                <a16:creationId xmlns:a16="http://schemas.microsoft.com/office/drawing/2014/main" id="{A3749586-D608-4FFB-B4E5-DCFFF157CC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79084" y="2912335"/>
            <a:ext cx="1287395" cy="1477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  <a:sp3d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ko-KR" altLang="en-US" sz="1600" b="1" dirty="0">
                <a:ln>
                  <a:solidFill>
                    <a:prstClr val="white">
                      <a:lumMod val="95000"/>
                      <a:alpha val="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0000800000000000000" pitchFamily="2" charset="-127"/>
              </a:rPr>
              <a:t>데모 영상</a:t>
            </a:r>
            <a:endParaRPr lang="en-US" altLang="ko-KR" sz="1600" b="1" dirty="0">
              <a:ln>
                <a:solidFill>
                  <a:prstClr val="white">
                    <a:lumMod val="95000"/>
                    <a:alpha val="5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  <a:cs typeface="KoPubWorld돋움체 Bold" panose="00000800000000000000" pitchFamily="2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1" lang="ko-KR" altLang="en-US" sz="1600" b="1" i="0" u="none" strike="noStrike" kern="1200" cap="none" spc="0" normalizeH="0" baseline="0" noProof="0" dirty="0">
                <a:ln>
                  <a:solidFill>
                    <a:prstClr val="white">
                      <a:lumMod val="95000"/>
                      <a:alpha val="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0000800000000000000" pitchFamily="2" charset="-127"/>
              </a:rPr>
              <a:t>실험 환경</a:t>
            </a:r>
            <a:endParaRPr kumimoji="1" lang="en-US" altLang="ko-KR" sz="1600" b="1" i="0" u="none" strike="noStrike" kern="1200" cap="none" spc="0" normalizeH="0" baseline="0" noProof="0" dirty="0">
              <a:ln>
                <a:solidFill>
                  <a:prstClr val="white">
                    <a:lumMod val="95000"/>
                    <a:alpha val="5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KoPubWorld돋움체 Bold" panose="00000800000000000000" pitchFamily="2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ko-KR" altLang="en-US" sz="1600" b="1" dirty="0">
                <a:ln>
                  <a:solidFill>
                    <a:prstClr val="white">
                      <a:lumMod val="95000"/>
                      <a:alpha val="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0000800000000000000" pitchFamily="2" charset="-127"/>
              </a:rPr>
              <a:t>실험 결과</a:t>
            </a:r>
            <a:endParaRPr lang="en-US" altLang="ko-KR" sz="1600" b="1" dirty="0">
              <a:ln>
                <a:solidFill>
                  <a:prstClr val="white">
                    <a:lumMod val="95000"/>
                    <a:alpha val="5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  <a:cs typeface="KoPubWorld돋움체 Bold" panose="00000800000000000000" pitchFamily="2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1" lang="ko-KR" altLang="en-US" sz="1600" b="1" i="0" u="none" strike="noStrike" kern="1200" cap="none" spc="0" normalizeH="0" baseline="0" noProof="0" dirty="0">
                <a:ln>
                  <a:solidFill>
                    <a:prstClr val="white">
                      <a:lumMod val="95000"/>
                      <a:alpha val="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0000800000000000000" pitchFamily="2" charset="-127"/>
              </a:rPr>
              <a:t>결과 분석</a:t>
            </a:r>
            <a:endParaRPr kumimoji="1" lang="en-US" altLang="ko-KR" sz="1600" b="1" i="0" u="none" strike="noStrike" kern="1200" cap="none" spc="0" normalizeH="0" baseline="0" noProof="0" dirty="0">
              <a:ln>
                <a:solidFill>
                  <a:prstClr val="white">
                    <a:lumMod val="95000"/>
                    <a:alpha val="5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KoPubWorld돋움체 Bold" panose="00000800000000000000" pitchFamily="2" charset="-127"/>
            </a:endParaRPr>
          </a:p>
        </p:txBody>
      </p:sp>
      <p:sp>
        <p:nvSpPr>
          <p:cNvPr id="20" name="Rectangle 3">
            <a:extLst>
              <a:ext uri="{FF2B5EF4-FFF2-40B4-BE49-F238E27FC236}">
                <a16:creationId xmlns:a16="http://schemas.microsoft.com/office/drawing/2014/main" id="{CA14926C-ADED-4B60-866D-57D8336BC3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29285" y="2194276"/>
            <a:ext cx="2391091" cy="541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  <a:scene3d>
              <a:camera prst="orthographicFront"/>
              <a:lightRig rig="threePt" dir="t"/>
            </a:scene3d>
            <a:sp3d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>
                  <a:outerShdw dist="50800" dir="4800000" algn="t" rotWithShape="0">
                    <a:srgbClr val="0C5F95">
                      <a:alpha val="31000"/>
                    </a:srgbClr>
                  </a:outerShdw>
                </a:effectLst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0000800000000000000" pitchFamily="2" charset="-127"/>
              </a:rPr>
              <a:t>05.</a:t>
            </a:r>
            <a:r>
              <a:rPr kumimoji="0" lang="ko-KR" altLang="en-US" sz="2000" b="1" dirty="0">
                <a:solidFill>
                  <a:srgbClr val="4472C4">
                    <a:lumMod val="75000"/>
                  </a:srgbClr>
                </a:solidFill>
                <a:effectLst>
                  <a:outerShdw dist="50800" dir="4800000" algn="t" rotWithShape="0">
                    <a:srgbClr val="0C5F95">
                      <a:alpha val="31000"/>
                    </a:srgbClr>
                  </a:outerShdw>
                </a:effectLst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0000800000000000000" pitchFamily="2" charset="-127"/>
              </a:rPr>
              <a:t> 결론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>
                <a:outerShdw dist="50800" dir="4800000" algn="t" rotWithShape="0">
                  <a:srgbClr val="0C5F95">
                    <a:alpha val="31000"/>
                  </a:srgbClr>
                </a:outerShdw>
              </a:effectLst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KoPubWorld돋움체 Bold" panose="00000800000000000000" pitchFamily="2" charset="-127"/>
            </a:endParaRPr>
          </a:p>
        </p:txBody>
      </p:sp>
      <p:sp>
        <p:nvSpPr>
          <p:cNvPr id="21" name="Rectangle 3">
            <a:extLst>
              <a:ext uri="{FF2B5EF4-FFF2-40B4-BE49-F238E27FC236}">
                <a16:creationId xmlns:a16="http://schemas.microsoft.com/office/drawing/2014/main" id="{D569D5E3-3B42-43F7-983F-99EF78DE01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07657" y="2912335"/>
            <a:ext cx="2391090" cy="702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  <a:sp3d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ko-KR" altLang="en-US" sz="1600" b="1" dirty="0">
                <a:ln>
                  <a:solidFill>
                    <a:prstClr val="white">
                      <a:lumMod val="95000"/>
                      <a:alpha val="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0000800000000000000" pitchFamily="2" charset="-127"/>
              </a:rPr>
              <a:t>결론</a:t>
            </a:r>
            <a:endParaRPr lang="en-US" altLang="ko-KR" sz="1600" b="1" dirty="0">
              <a:ln>
                <a:solidFill>
                  <a:prstClr val="white">
                    <a:lumMod val="95000"/>
                    <a:alpha val="5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  <a:cs typeface="KoPubWorld돋움체 Bold" panose="00000800000000000000" pitchFamily="2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1" lang="ko-KR" altLang="en-US" sz="1600" b="1" i="0" u="none" strike="noStrike" kern="1200" cap="none" spc="0" normalizeH="0" baseline="0" noProof="0" dirty="0">
                <a:ln>
                  <a:solidFill>
                    <a:prstClr val="white">
                      <a:lumMod val="95000"/>
                      <a:alpha val="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0000800000000000000" pitchFamily="2" charset="-127"/>
              </a:rPr>
              <a:t>향후목표</a:t>
            </a:r>
            <a:endParaRPr kumimoji="1" lang="en-US" altLang="ko-KR" sz="1600" b="1" i="0" u="none" strike="noStrike" kern="1200" cap="none" spc="0" normalizeH="0" baseline="0" noProof="0" dirty="0">
              <a:ln>
                <a:solidFill>
                  <a:prstClr val="white">
                    <a:lumMod val="95000"/>
                    <a:alpha val="5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KoPubWorld돋움체 Bold" panose="00000800000000000000" pitchFamily="2" charset="-127"/>
            </a:endParaRPr>
          </a:p>
        </p:txBody>
      </p:sp>
      <p:sp>
        <p:nvSpPr>
          <p:cNvPr id="22" name="Rectangle 3">
            <a:extLst>
              <a:ext uri="{FF2B5EF4-FFF2-40B4-BE49-F238E27FC236}">
                <a16:creationId xmlns:a16="http://schemas.microsoft.com/office/drawing/2014/main" id="{E7CA9017-8F01-454D-B9BE-1701CC43D0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95679" y="2931817"/>
            <a:ext cx="1663917" cy="1810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t" anchorCtr="0">
            <a:spAutoFit/>
            <a:scene3d>
              <a:camera prst="orthographicFront"/>
              <a:lightRig rig="threePt" dir="t"/>
            </a:scene3d>
            <a:sp3d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altLang="ko-KR" sz="1600" b="1" dirty="0">
                <a:ln>
                  <a:solidFill>
                    <a:prstClr val="white">
                      <a:lumMod val="95000"/>
                      <a:alpha val="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0000800000000000000" pitchFamily="2" charset="-127"/>
              </a:rPr>
              <a:t>Model</a:t>
            </a: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1" lang="ko-KR" altLang="en-US" sz="1600" b="1" i="0" u="none" strike="noStrike" kern="1200" cap="none" spc="0" normalizeH="0" baseline="0" noProof="0" dirty="0">
                <a:ln>
                  <a:solidFill>
                    <a:prstClr val="white">
                      <a:lumMod val="95000"/>
                      <a:alpha val="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0000800000000000000" pitchFamily="2" charset="-127"/>
              </a:rPr>
              <a:t>집중도 감지</a:t>
            </a:r>
            <a:endParaRPr kumimoji="1" lang="en-US" altLang="ko-KR" sz="1600" b="1" i="0" u="none" strike="noStrike" kern="1200" cap="none" spc="0" normalizeH="0" baseline="0" noProof="0" dirty="0">
              <a:ln>
                <a:solidFill>
                  <a:prstClr val="white">
                    <a:lumMod val="95000"/>
                    <a:alpha val="5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KoPubWorld돋움체 Bold" panose="00000800000000000000" pitchFamily="2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ko-KR" altLang="en-US" sz="1600" b="1" dirty="0">
                <a:ln>
                  <a:solidFill>
                    <a:prstClr val="white">
                      <a:lumMod val="95000"/>
                      <a:alpha val="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0000800000000000000" pitchFamily="2" charset="-127"/>
              </a:rPr>
              <a:t>집중도 산출 방법</a:t>
            </a:r>
            <a:endParaRPr lang="en-US" altLang="ko-KR" sz="1600" b="1" dirty="0">
              <a:ln>
                <a:solidFill>
                  <a:prstClr val="white">
                    <a:lumMod val="95000"/>
                    <a:alpha val="5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  <a:cs typeface="KoPubWorld돋움체 Bold" panose="00000800000000000000" pitchFamily="2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1" lang="ko-KR" altLang="en-US" sz="1600" b="1" i="0" u="none" strike="noStrike" kern="1200" cap="none" spc="0" normalizeH="0" baseline="0" noProof="0" dirty="0">
                <a:ln>
                  <a:solidFill>
                    <a:prstClr val="white">
                      <a:lumMod val="95000"/>
                      <a:alpha val="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0000800000000000000" pitchFamily="2" charset="-127"/>
              </a:rPr>
              <a:t>진행과정</a:t>
            </a:r>
            <a:endParaRPr kumimoji="1" lang="en-US" altLang="ko-KR" sz="1600" b="1" i="0" u="none" strike="noStrike" kern="1200" cap="none" spc="0" normalizeH="0" baseline="0" noProof="0" dirty="0">
              <a:ln>
                <a:solidFill>
                  <a:prstClr val="white">
                    <a:lumMod val="95000"/>
                    <a:alpha val="5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KoPubWorld돋움체 Bold" panose="00000800000000000000" pitchFamily="2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1" lang="ko-KR" altLang="en-US" sz="1600" b="1" i="0" u="none" strike="noStrike" kern="1200" cap="none" spc="0" normalizeH="0" baseline="0" noProof="0" dirty="0">
                <a:ln>
                  <a:solidFill>
                    <a:prstClr val="white">
                      <a:lumMod val="95000"/>
                      <a:alpha val="500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0000800000000000000" pitchFamily="2" charset="-127"/>
              </a:rPr>
              <a:t>예측성능측정</a:t>
            </a:r>
            <a:endParaRPr kumimoji="1" lang="en-US" altLang="ko-KR" sz="1600" b="1" i="0" u="none" strike="noStrike" kern="1200" cap="none" spc="0" normalizeH="0" baseline="0" noProof="0" dirty="0">
              <a:ln>
                <a:solidFill>
                  <a:prstClr val="white">
                    <a:lumMod val="95000"/>
                    <a:alpha val="500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28880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5A4E0A3C-2559-48C0-88EC-80D7127125BB}"/>
              </a:ext>
            </a:extLst>
          </p:cNvPr>
          <p:cNvSpPr/>
          <p:nvPr/>
        </p:nvSpPr>
        <p:spPr>
          <a:xfrm>
            <a:off x="1340292" y="134994"/>
            <a:ext cx="2165978" cy="46166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>
                  <a:outerShdw dist="50800" dir="4800000" algn="t" rotWithShape="0">
                    <a:srgbClr val="0C5F95">
                      <a:alpha val="31000"/>
                    </a:srgbClr>
                  </a:outerShdw>
                </a:effectLst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0000800000000000000" pitchFamily="2" charset="-127"/>
              </a:rPr>
              <a:t>검증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>
                  <a:outerShdw dist="50800" dir="4800000" algn="t" rotWithShape="0">
                    <a:srgbClr val="0C5F95">
                      <a:alpha val="31000"/>
                    </a:srgbClr>
                  </a:outerShdw>
                </a:effectLst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0000800000000000000" pitchFamily="2" charset="-127"/>
              </a:rPr>
              <a:t>::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실험 결과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KoPubWorld돋움체 Bold" panose="00000800000000000000" pitchFamily="2" charset="-127"/>
            </a:endParaRPr>
          </a:p>
        </p:txBody>
      </p:sp>
      <p:sp>
        <p:nvSpPr>
          <p:cNvPr id="16" name="Rectangle 3">
            <a:extLst>
              <a:ext uri="{FF2B5EF4-FFF2-40B4-BE49-F238E27FC236}">
                <a16:creationId xmlns:a16="http://schemas.microsoft.com/office/drawing/2014/main" id="{91E0372C-DBDB-4FB8-B214-6C8C8C16CE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3287" y="250206"/>
            <a:ext cx="403957" cy="398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  <a:scene3d>
              <a:camera prst="orthographicFront"/>
              <a:lightRig rig="threePt" dir="t"/>
            </a:scene3d>
            <a:sp3d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dist="50800" dir="5400000" algn="tl" rotWithShape="0">
                    <a:srgbClr val="4472C4">
                      <a:lumMod val="60000"/>
                      <a:lumOff val="40000"/>
                      <a:alpha val="29000"/>
                    </a:srgbClr>
                  </a:outerShdw>
                </a:effectLst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04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14CF474-6685-417F-A5CB-EDFA1624433C}"/>
              </a:ext>
            </a:extLst>
          </p:cNvPr>
          <p:cNvSpPr/>
          <p:nvPr/>
        </p:nvSpPr>
        <p:spPr>
          <a:xfrm>
            <a:off x="60791" y="6530850"/>
            <a:ext cx="3293025" cy="261610"/>
          </a:xfrm>
          <a:prstGeom prst="rect">
            <a:avLst/>
          </a:prstGeom>
          <a:noFill/>
          <a:ln>
            <a:noFill/>
          </a:ln>
        </p:spPr>
        <p:txBody>
          <a:bodyPr wrap="square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1" i="0" u="none" strike="noStrike" kern="1200" cap="none" spc="0" normalizeH="0" baseline="0" noProof="0" dirty="0" err="1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KoPubWorld돋움체 Bold" panose="00000800000000000000" pitchFamily="2" charset="-127"/>
              </a:rPr>
              <a:t>캡스톤디자인</a:t>
            </a: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KoPubWorld돋움체 Bold" panose="00000800000000000000" pitchFamily="2" charset="-127"/>
              </a:rPr>
              <a:t>2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FF50F67-D052-4513-B90A-682AF4A6F2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244" y="935682"/>
            <a:ext cx="4655861" cy="237139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17712B2-2465-44A4-B98E-AD53DF1530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3090" y="935682"/>
            <a:ext cx="4732997" cy="237139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C4D8349-84C0-4DDA-B76E-5976474CCC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06270" y="3837825"/>
            <a:ext cx="4732997" cy="234195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EA5A78B-5D00-4A5B-AAD0-D1E242BD840E}"/>
              </a:ext>
            </a:extLst>
          </p:cNvPr>
          <p:cNvSpPr txBox="1"/>
          <p:nvPr/>
        </p:nvSpPr>
        <p:spPr>
          <a:xfrm>
            <a:off x="2423281" y="3306311"/>
            <a:ext cx="1592580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20B0600000101010101" charset="-127"/>
              </a:rPr>
              <a:t>고개 변화 감지</a:t>
            </a:r>
            <a:endParaRPr kumimoji="0" lang="en-US" altLang="ko-KR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KoPubWorld돋움체 Bold" panose="020B0600000101010101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E1A9E29-B76E-4389-A03F-2EAC5717A5ED}"/>
              </a:ext>
            </a:extLst>
          </p:cNvPr>
          <p:cNvSpPr txBox="1"/>
          <p:nvPr/>
        </p:nvSpPr>
        <p:spPr>
          <a:xfrm>
            <a:off x="8176139" y="3306311"/>
            <a:ext cx="1592580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ko-KR" altLang="en-US" sz="15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20B0600000101010101" charset="-127"/>
              </a:rPr>
              <a:t>하품 감지</a:t>
            </a:r>
            <a:endParaRPr kumimoji="0" lang="en-US" altLang="ko-KR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KoPubWorld돋움체 Bold" panose="020B0600000101010101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6BECE39-00F8-4782-9114-1E6A1040DE68}"/>
              </a:ext>
            </a:extLst>
          </p:cNvPr>
          <p:cNvSpPr txBox="1"/>
          <p:nvPr/>
        </p:nvSpPr>
        <p:spPr>
          <a:xfrm>
            <a:off x="5076478" y="6179775"/>
            <a:ext cx="1592580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20B0600000101010101" charset="-127"/>
              </a:rPr>
              <a:t>졸음 감지</a:t>
            </a:r>
            <a:endParaRPr kumimoji="0" lang="en-US" altLang="ko-KR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KoPubWorld돋움체 Bold" panose="020B0600000101010101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EEC14D1-F4CA-48BA-A659-4D03EB3F3C92}"/>
              </a:ext>
            </a:extLst>
          </p:cNvPr>
          <p:cNvSpPr txBox="1"/>
          <p:nvPr/>
        </p:nvSpPr>
        <p:spPr>
          <a:xfrm>
            <a:off x="11080831" y="6457890"/>
            <a:ext cx="11111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1E3E24B-19D3-4871-B4B1-82A388BCC6D7}" type="slidenum">
              <a:rPr kumimoji="0" lang="en-US" altLang="ko-KR" sz="20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/26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013092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5A4E0A3C-2559-48C0-88EC-80D7127125BB}"/>
              </a:ext>
            </a:extLst>
          </p:cNvPr>
          <p:cNvSpPr/>
          <p:nvPr/>
        </p:nvSpPr>
        <p:spPr>
          <a:xfrm>
            <a:off x="1340292" y="134994"/>
            <a:ext cx="4193777" cy="46166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>
                  <a:outerShdw dist="50800" dir="4800000" algn="t" rotWithShape="0">
                    <a:srgbClr val="0C5F95">
                      <a:alpha val="31000"/>
                    </a:srgbClr>
                  </a:outerShdw>
                </a:effectLst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0000800000000000000" pitchFamily="2" charset="-127"/>
              </a:rPr>
              <a:t>검증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>
                  <a:outerShdw dist="50800" dir="4800000" algn="t" rotWithShape="0">
                    <a:srgbClr val="0C5F95">
                      <a:alpha val="31000"/>
                    </a:srgbClr>
                  </a:outerShdw>
                </a:effectLst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0000800000000000000" pitchFamily="2" charset="-127"/>
              </a:rPr>
              <a:t>::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실험 결과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–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프로그램 종료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KoPubWorld돋움체 Bold" panose="00000800000000000000" pitchFamily="2" charset="-127"/>
            </a:endParaRPr>
          </a:p>
        </p:txBody>
      </p:sp>
      <p:sp>
        <p:nvSpPr>
          <p:cNvPr id="16" name="Rectangle 3">
            <a:extLst>
              <a:ext uri="{FF2B5EF4-FFF2-40B4-BE49-F238E27FC236}">
                <a16:creationId xmlns:a16="http://schemas.microsoft.com/office/drawing/2014/main" id="{91E0372C-DBDB-4FB8-B214-6C8C8C16CE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3287" y="250206"/>
            <a:ext cx="403957" cy="398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  <a:scene3d>
              <a:camera prst="orthographicFront"/>
              <a:lightRig rig="threePt" dir="t"/>
            </a:scene3d>
            <a:sp3d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dist="50800" dir="5400000" algn="tl" rotWithShape="0">
                    <a:srgbClr val="4472C4">
                      <a:lumMod val="60000"/>
                      <a:lumOff val="40000"/>
                      <a:alpha val="29000"/>
                    </a:srgbClr>
                  </a:outerShdw>
                </a:effectLst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04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14CF474-6685-417F-A5CB-EDFA1624433C}"/>
              </a:ext>
            </a:extLst>
          </p:cNvPr>
          <p:cNvSpPr/>
          <p:nvPr/>
        </p:nvSpPr>
        <p:spPr>
          <a:xfrm>
            <a:off x="60791" y="6530850"/>
            <a:ext cx="3293025" cy="261610"/>
          </a:xfrm>
          <a:prstGeom prst="rect">
            <a:avLst/>
          </a:prstGeom>
          <a:noFill/>
          <a:ln>
            <a:noFill/>
          </a:ln>
        </p:spPr>
        <p:txBody>
          <a:bodyPr wrap="square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1" i="0" u="none" strike="noStrike" kern="1200" cap="none" spc="0" normalizeH="0" baseline="0" noProof="0" dirty="0" err="1">
                <a:ln>
                  <a:noFill/>
                </a:ln>
                <a:solidFill>
                  <a:srgbClr val="A5A5A5">
                    <a:lumMod val="7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KoPubWorld돋움체 Bold" panose="00000800000000000000" pitchFamily="2" charset="-127"/>
              </a:rPr>
              <a:t>캡스톤디자인</a:t>
            </a: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srgbClr val="A5A5A5">
                    <a:lumMod val="7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KoPubWorld돋움체 Bold" panose="00000800000000000000" pitchFamily="2" charset="-127"/>
              </a:rPr>
              <a:t>2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CA7389B-F997-4FF3-B25B-ABBE86A73C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6413" y="1209733"/>
            <a:ext cx="4772246" cy="5105602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774155E0-A846-4EE7-B090-9DDE89F27E4B}"/>
              </a:ext>
            </a:extLst>
          </p:cNvPr>
          <p:cNvSpPr/>
          <p:nvPr/>
        </p:nvSpPr>
        <p:spPr>
          <a:xfrm>
            <a:off x="1636413" y="1209733"/>
            <a:ext cx="4772246" cy="5105602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445F9A4-22D8-4EE2-9548-C14090758155}"/>
              </a:ext>
            </a:extLst>
          </p:cNvPr>
          <p:cNvSpPr txBox="1"/>
          <p:nvPr/>
        </p:nvSpPr>
        <p:spPr>
          <a:xfrm>
            <a:off x="7321946" y="2944610"/>
            <a:ext cx="3758885" cy="13671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lang="ko-KR" altLang="en-US" dirty="0"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0000800000000000000" pitchFamily="2" charset="-127"/>
              </a:rPr>
              <a:t> 사용자 집중도 </a:t>
            </a:r>
            <a:r>
              <a:rPr lang="ko-KR" altLang="en-US" dirty="0">
                <a:solidFill>
                  <a:srgbClr val="FF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0000800000000000000" pitchFamily="2" charset="-127"/>
              </a:rPr>
              <a:t>시각화 그래프 </a:t>
            </a:r>
            <a:r>
              <a:rPr lang="ko-KR" altLang="en-US" dirty="0"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0000800000000000000" pitchFamily="2" charset="-127"/>
              </a:rPr>
              <a:t>제공</a:t>
            </a:r>
            <a:endParaRPr lang="en-US" altLang="ko-KR" dirty="0">
              <a:latin typeface="KoPub돋움체 Bold" panose="02020603020101020101" pitchFamily="18" charset="-127"/>
              <a:ea typeface="KoPub돋움체 Bold" panose="02020603020101020101" pitchFamily="18" charset="-127"/>
              <a:cs typeface="KoPubWorld돋움체 Bold" panose="00000800000000000000" pitchFamily="2" charset="-127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lang="ko-KR" altLang="en-US" dirty="0"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0000800000000000000" pitchFamily="2" charset="-127"/>
              </a:rPr>
              <a:t> </a:t>
            </a:r>
            <a:r>
              <a:rPr lang="ko-KR" altLang="en-US" dirty="0">
                <a:solidFill>
                  <a:srgbClr val="FF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0000800000000000000" pitchFamily="2" charset="-127"/>
              </a:rPr>
              <a:t>집중도가 가장 낮은 구간</a:t>
            </a:r>
            <a:r>
              <a:rPr lang="ko-KR" altLang="en-US" dirty="0">
                <a:solidFill>
                  <a:srgbClr val="40404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0000800000000000000" pitchFamily="2" charset="-127"/>
              </a:rPr>
              <a:t> 표시</a:t>
            </a:r>
            <a:endParaRPr lang="en-US" altLang="ko-KR" dirty="0">
              <a:solidFill>
                <a:srgbClr val="404040"/>
              </a:solidFill>
              <a:latin typeface="KoPub돋움체 Bold" panose="02020603020101020101" pitchFamily="18" charset="-127"/>
              <a:ea typeface="KoPub돋움체 Bold" panose="02020603020101020101" pitchFamily="18" charset="-127"/>
              <a:cs typeface="KoPubWorld돋움체 Bold" panose="00000800000000000000" pitchFamily="2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3AE7792-7998-4EA5-BFEB-A32275090F8F}"/>
              </a:ext>
            </a:extLst>
          </p:cNvPr>
          <p:cNvSpPr txBox="1"/>
          <p:nvPr/>
        </p:nvSpPr>
        <p:spPr>
          <a:xfrm>
            <a:off x="11080831" y="6457890"/>
            <a:ext cx="11111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1E3E24B-19D3-4871-B4B1-82A388BCC6D7}" type="slidenum">
              <a:rPr kumimoji="0" lang="en-US" altLang="ko-KR" sz="20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/26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170537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5A4E0A3C-2559-48C0-88EC-80D7127125BB}"/>
              </a:ext>
            </a:extLst>
          </p:cNvPr>
          <p:cNvSpPr/>
          <p:nvPr/>
        </p:nvSpPr>
        <p:spPr>
          <a:xfrm>
            <a:off x="1340292" y="134994"/>
            <a:ext cx="2206053" cy="46166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>
                  <a:outerShdw dist="50800" dir="4800000" algn="t" rotWithShape="0">
                    <a:srgbClr val="0C5F95">
                      <a:alpha val="31000"/>
                    </a:srgbClr>
                  </a:outerShdw>
                </a:effectLst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0000800000000000000" pitchFamily="2" charset="-127"/>
              </a:rPr>
              <a:t>검증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>
                  <a:outerShdw dist="50800" dir="4800000" algn="t" rotWithShape="0">
                    <a:srgbClr val="0C5F95">
                      <a:alpha val="31000"/>
                    </a:srgbClr>
                  </a:outerShdw>
                </a:effectLst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0000800000000000000" pitchFamily="2" charset="-127"/>
              </a:rPr>
              <a:t>::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결과 분석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KoPubWorld돋움체 Bold" panose="00000800000000000000" pitchFamily="2" charset="-127"/>
            </a:endParaRPr>
          </a:p>
        </p:txBody>
      </p:sp>
      <p:sp>
        <p:nvSpPr>
          <p:cNvPr id="16" name="Rectangle 3">
            <a:extLst>
              <a:ext uri="{FF2B5EF4-FFF2-40B4-BE49-F238E27FC236}">
                <a16:creationId xmlns:a16="http://schemas.microsoft.com/office/drawing/2014/main" id="{91E0372C-DBDB-4FB8-B214-6C8C8C16CE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3287" y="250206"/>
            <a:ext cx="403957" cy="398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  <a:scene3d>
              <a:camera prst="orthographicFront"/>
              <a:lightRig rig="threePt" dir="t"/>
            </a:scene3d>
            <a:sp3d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dist="50800" dir="5400000" algn="tl" rotWithShape="0">
                    <a:srgbClr val="4472C4">
                      <a:lumMod val="60000"/>
                      <a:lumOff val="40000"/>
                      <a:alpha val="29000"/>
                    </a:srgbClr>
                  </a:outerShdw>
                </a:effectLst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04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57244" y="2197509"/>
            <a:ext cx="6803762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다양한 조건의 변화를 통한 집중도 검사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marL="742950" marR="0" lvl="1" indent="-28575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하품</a:t>
            </a:r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marL="742950" marR="0" lvl="1" indent="-28575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고개변화</a:t>
            </a:r>
            <a:endParaRPr lang="en-US" altLang="ko-KR" sz="1400" b="1" dirty="0">
              <a:solidFill>
                <a:prstClr val="black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marL="742950" marR="0" lvl="1" indent="-28575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ko-KR" altLang="en-US" sz="1400" b="1" dirty="0">
                <a:solidFill>
                  <a:prstClr val="black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졸음</a:t>
            </a:r>
            <a:endParaRPr lang="en-US" altLang="ko-KR" sz="1400" b="1" dirty="0">
              <a:solidFill>
                <a:prstClr val="black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marR="0" lvl="1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ko-KR" altLang="en-US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사용자의 집중도 상태를 지속적으로 감지</a:t>
            </a:r>
            <a:endParaRPr kumimoji="0" lang="en-US" altLang="ko-KR" b="1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endParaRPr kumimoji="0" lang="en-US" altLang="ko-KR" b="1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ko-KR" altLang="en-US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집중도 점수 실시간 출력</a:t>
            </a:r>
            <a:endParaRPr kumimoji="0" lang="en-US" altLang="ko-KR" b="1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ko-KR" altLang="en-US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사용자 집중도 시각화그래프 제공</a:t>
            </a:r>
            <a:endParaRPr lang="en-US" altLang="ko-KR" sz="1400" b="1" dirty="0">
              <a:solidFill>
                <a:prstClr val="black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9" name="TextBox 17">
            <a:extLst>
              <a:ext uri="{FF2B5EF4-FFF2-40B4-BE49-F238E27FC236}">
                <a16:creationId xmlns:a16="http://schemas.microsoft.com/office/drawing/2014/main" id="{C5BAFAB5-1915-4638-A9EC-422519BB0228}"/>
              </a:ext>
            </a:extLst>
          </p:cNvPr>
          <p:cNvSpPr txBox="1"/>
          <p:nvPr/>
        </p:nvSpPr>
        <p:spPr>
          <a:xfrm>
            <a:off x="757244" y="1169623"/>
            <a:ext cx="7265304" cy="578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>
                  <a:outerShdw dist="50800" dir="4800000" algn="t" rotWithShape="0">
                    <a:srgbClr val="0C5F95">
                      <a:alpha val="31000"/>
                    </a:srgbClr>
                  </a:outerShdw>
                </a:effectLst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0000800000000000000" pitchFamily="2" charset="-127"/>
              </a:rPr>
              <a:t>[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>
                  <a:outerShdw dist="50800" dir="4800000" algn="t" rotWithShape="0">
                    <a:srgbClr val="0C5F95">
                      <a:alpha val="31000"/>
                    </a:srgbClr>
                  </a:outerShdw>
                </a:effectLst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0000800000000000000" pitchFamily="2" charset="-127"/>
              </a:rPr>
              <a:t>결과 분석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>
                  <a:outerShdw dist="50800" dir="4800000" algn="t" rotWithShape="0">
                    <a:srgbClr val="0C5F95">
                      <a:alpha val="31000"/>
                    </a:srgbClr>
                  </a:outerShdw>
                </a:effectLst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0000800000000000000" pitchFamily="2" charset="-127"/>
              </a:rPr>
              <a:t>]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0663557-2F01-4300-B57C-04F6486CF9FA}"/>
              </a:ext>
            </a:extLst>
          </p:cNvPr>
          <p:cNvSpPr/>
          <p:nvPr/>
        </p:nvSpPr>
        <p:spPr>
          <a:xfrm>
            <a:off x="60791" y="6530850"/>
            <a:ext cx="3293025" cy="261610"/>
          </a:xfrm>
          <a:prstGeom prst="rect">
            <a:avLst/>
          </a:prstGeom>
          <a:noFill/>
          <a:ln>
            <a:noFill/>
          </a:ln>
        </p:spPr>
        <p:txBody>
          <a:bodyPr wrap="square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1" i="0" u="none" strike="noStrike" kern="1200" cap="none" spc="0" normalizeH="0" baseline="0" noProof="0" dirty="0" err="1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KoPubWorld돋움체 Bold" panose="00000800000000000000" pitchFamily="2" charset="-127"/>
              </a:rPr>
              <a:t>캡스톤디자인</a:t>
            </a: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KoPubWorld돋움체 Bold" panose="00000800000000000000" pitchFamily="2" charset="-127"/>
              </a:rPr>
              <a:t>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CF5EF9-0835-47E4-B0C2-1207103AACAA}"/>
              </a:ext>
            </a:extLst>
          </p:cNvPr>
          <p:cNvSpPr txBox="1"/>
          <p:nvPr/>
        </p:nvSpPr>
        <p:spPr>
          <a:xfrm>
            <a:off x="11080831" y="6457890"/>
            <a:ext cx="11111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1E3E24B-19D3-4871-B4B1-82A388BCC6D7}" type="slidenum">
              <a:rPr kumimoji="0" lang="en-US" altLang="ko-KR" sz="20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/26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622617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5A4E0A3C-2559-48C0-88EC-80D7127125BB}"/>
              </a:ext>
            </a:extLst>
          </p:cNvPr>
          <p:cNvSpPr/>
          <p:nvPr/>
        </p:nvSpPr>
        <p:spPr>
          <a:xfrm>
            <a:off x="1340292" y="134994"/>
            <a:ext cx="2961067" cy="46166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>
                  <a:outerShdw dist="50800" dir="4800000" algn="t" rotWithShape="0">
                    <a:srgbClr val="0C5F95">
                      <a:alpha val="31000"/>
                    </a:srgbClr>
                  </a:outerShdw>
                </a:effectLst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0000800000000000000" pitchFamily="2" charset="-127"/>
              </a:rPr>
              <a:t>검증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>
                  <a:outerShdw dist="50800" dir="4800000" algn="t" rotWithShape="0">
                    <a:srgbClr val="0C5F95">
                      <a:alpha val="31000"/>
                    </a:srgbClr>
                  </a:outerShdw>
                </a:effectLst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0000800000000000000" pitchFamily="2" charset="-127"/>
              </a:rPr>
              <a:t>:: 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KoPubWorld돋움체 Bold" panose="00000800000000000000" pitchFamily="2" charset="-127"/>
              </a:rPr>
              <a:t>예측 성능측정</a:t>
            </a:r>
            <a:endParaRPr kumimoji="0" lang="en-US" altLang="ko-KR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KoPubWorld돋움체 Bold" panose="00000800000000000000" pitchFamily="2" charset="-127"/>
            </a:endParaRPr>
          </a:p>
        </p:txBody>
      </p:sp>
      <p:sp>
        <p:nvSpPr>
          <p:cNvPr id="16" name="Rectangle 3">
            <a:extLst>
              <a:ext uri="{FF2B5EF4-FFF2-40B4-BE49-F238E27FC236}">
                <a16:creationId xmlns:a16="http://schemas.microsoft.com/office/drawing/2014/main" id="{91E0372C-DBDB-4FB8-B214-6C8C8C16CE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3287" y="250206"/>
            <a:ext cx="403957" cy="398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  <a:scene3d>
              <a:camera prst="orthographicFront"/>
              <a:lightRig rig="threePt" dir="t"/>
            </a:scene3d>
            <a:sp3d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dist="50800" dir="5400000" algn="tl" rotWithShape="0">
                    <a:srgbClr val="4472C4">
                      <a:lumMod val="60000"/>
                      <a:lumOff val="40000"/>
                      <a:alpha val="29000"/>
                    </a:srgbClr>
                  </a:outerShdw>
                </a:effectLst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04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0663557-2F01-4300-B57C-04F6486CF9FA}"/>
              </a:ext>
            </a:extLst>
          </p:cNvPr>
          <p:cNvSpPr/>
          <p:nvPr/>
        </p:nvSpPr>
        <p:spPr>
          <a:xfrm>
            <a:off x="60791" y="6530850"/>
            <a:ext cx="3293025" cy="261610"/>
          </a:xfrm>
          <a:prstGeom prst="rect">
            <a:avLst/>
          </a:prstGeom>
          <a:noFill/>
          <a:ln>
            <a:noFill/>
          </a:ln>
        </p:spPr>
        <p:txBody>
          <a:bodyPr wrap="square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1" i="0" u="none" strike="noStrike" kern="1200" cap="none" spc="0" normalizeH="0" baseline="0" noProof="0" dirty="0" err="1">
                <a:ln>
                  <a:noFill/>
                </a:ln>
                <a:solidFill>
                  <a:srgbClr val="A5A5A5">
                    <a:lumMod val="7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KoPubWorld돋움체 Bold" panose="00000800000000000000" pitchFamily="2" charset="-127"/>
              </a:rPr>
              <a:t>캡스톤디자인</a:t>
            </a: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srgbClr val="A5A5A5">
                    <a:lumMod val="7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KoPubWorld돋움체 Bold" panose="00000800000000000000" pitchFamily="2" charset="-127"/>
              </a:rPr>
              <a:t>2</a:t>
            </a:r>
          </a:p>
        </p:txBody>
      </p:sp>
      <p:pic>
        <p:nvPicPr>
          <p:cNvPr id="3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B9FDF957-D297-422A-ADB7-4779548641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9581" y="1141514"/>
            <a:ext cx="6191250" cy="362902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B88504B-AB60-468D-9975-CDECD95F744C}"/>
              </a:ext>
            </a:extLst>
          </p:cNvPr>
          <p:cNvSpPr txBox="1"/>
          <p:nvPr/>
        </p:nvSpPr>
        <p:spPr>
          <a:xfrm>
            <a:off x="757244" y="2367895"/>
            <a:ext cx="370299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ko-KR" altLang="en-US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예측 집중도</a:t>
            </a:r>
            <a:r>
              <a:rPr kumimoji="0" lang="en-US" altLang="ko-KR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(x) :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프로그램을 통해 예측된 사용자 집중도</a:t>
            </a:r>
            <a:endParaRPr kumimoji="0" lang="en-US" altLang="ko-KR" b="1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endParaRPr lang="en-US" altLang="ko-KR" b="1" dirty="0">
              <a:solidFill>
                <a:srgbClr val="E7E6E6">
                  <a:lumMod val="25000"/>
                </a:srgb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ko-KR" altLang="en-US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실제 집중도</a:t>
            </a:r>
            <a:r>
              <a:rPr kumimoji="0" lang="en-US" altLang="ko-KR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(y) : </a:t>
            </a:r>
            <a:r>
              <a:rPr kumimoji="0" lang="ko-KR" altLang="en-US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사용자 입력</a:t>
            </a:r>
            <a:endParaRPr kumimoji="0" lang="en-US" altLang="ko-KR" b="1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B484F41-AA80-427A-B4E6-D9238302DC64}"/>
              </a:ext>
            </a:extLst>
          </p:cNvPr>
          <p:cNvSpPr txBox="1"/>
          <p:nvPr/>
        </p:nvSpPr>
        <p:spPr>
          <a:xfrm>
            <a:off x="2329180" y="5180754"/>
            <a:ext cx="9324340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b="0" i="0" dirty="0">
                <a:solidFill>
                  <a:srgbClr val="222222"/>
                </a:solidFill>
                <a:effectLst/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오차율이 가장 큰 경우 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: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실제 집중도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(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상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)</a:t>
            </a:r>
            <a:r>
              <a:rPr lang="ko-KR" altLang="en-US" b="0" i="0" dirty="0" err="1">
                <a:solidFill>
                  <a:srgbClr val="222222"/>
                </a:solidFill>
                <a:effectLst/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일때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예측 집중도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(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중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)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으로 판단하는 경우</a:t>
            </a:r>
            <a:endParaRPr lang="en-US" altLang="ko-KR" b="0" i="0" dirty="0">
              <a:solidFill>
                <a:srgbClr val="222222"/>
              </a:solidFill>
              <a:effectLst/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r>
              <a:rPr lang="en-US" altLang="ko-KR" sz="500" dirty="0">
                <a:solidFill>
                  <a:srgbClr val="222222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br>
              <a:rPr lang="ko-KR" altLang="en-US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</a:br>
            <a:r>
              <a:rPr lang="en-US" altLang="ko-KR" b="0" i="0" dirty="0">
                <a:solidFill>
                  <a:srgbClr val="222222"/>
                </a:solidFill>
                <a:effectLst/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2. 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예측 집중도가 변화하는 중간과정에서 오차 발생 가능성 가장 큼</a:t>
            </a:r>
            <a:endParaRPr lang="ko-KR" altLang="en-US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A0516ED-2917-4FAF-B5F6-DADD7B009765}"/>
              </a:ext>
            </a:extLst>
          </p:cNvPr>
          <p:cNvSpPr/>
          <p:nvPr/>
        </p:nvSpPr>
        <p:spPr>
          <a:xfrm>
            <a:off x="2185684" y="5120751"/>
            <a:ext cx="7981935" cy="84328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551E852-A8DE-4278-AF6F-FFEED7576DC0}"/>
              </a:ext>
            </a:extLst>
          </p:cNvPr>
          <p:cNvSpPr txBox="1"/>
          <p:nvPr/>
        </p:nvSpPr>
        <p:spPr>
          <a:xfrm>
            <a:off x="11080831" y="6457890"/>
            <a:ext cx="11111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1E3E24B-19D3-4871-B4B1-82A388BCC6D7}" type="slidenum">
              <a:rPr kumimoji="0" lang="en-US" altLang="ko-KR" sz="20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/26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891395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3">
            <a:extLst>
              <a:ext uri="{FF2B5EF4-FFF2-40B4-BE49-F238E27FC236}">
                <a16:creationId xmlns:a16="http://schemas.microsoft.com/office/drawing/2014/main" id="{468378AD-DC33-4875-ABB4-9126C41620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20161" y="2830702"/>
            <a:ext cx="1774525" cy="1063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  <a:scene3d>
              <a:camera prst="orthographicFront"/>
              <a:lightRig rig="threePt" dir="t"/>
            </a:scene3d>
            <a:sp3d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>
                  <a:outerShdw dist="50800" dir="4800000" algn="t" rotWithShape="0">
                    <a:srgbClr val="0C5F95">
                      <a:alpha val="31000"/>
                    </a:srgbClr>
                  </a:outerShdw>
                </a:effectLst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0000800000000000000" pitchFamily="2" charset="-127"/>
              </a:rPr>
              <a:t>05.</a:t>
            </a:r>
            <a:r>
              <a:rPr kumimoji="0" lang="ko-KR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>
                  <a:outerShdw dist="50800" dir="4800000" algn="t" rotWithShape="0">
                    <a:srgbClr val="0C5F95">
                      <a:alpha val="31000"/>
                    </a:srgbClr>
                  </a:outerShdw>
                </a:effectLst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0000800000000000000" pitchFamily="2" charset="-127"/>
              </a:rPr>
              <a:t> </a:t>
            </a:r>
            <a:r>
              <a:rPr kumimoji="0" lang="ko-KR" altLang="en-US" sz="4000" b="1" dirty="0">
                <a:solidFill>
                  <a:srgbClr val="4472C4">
                    <a:lumMod val="75000"/>
                  </a:srgbClr>
                </a:solidFill>
                <a:effectLst>
                  <a:outerShdw dist="50800" dir="4800000" algn="t" rotWithShape="0">
                    <a:srgbClr val="0C5F95">
                      <a:alpha val="31000"/>
                    </a:srgbClr>
                  </a:outerShdw>
                </a:effectLst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0000800000000000000" pitchFamily="2" charset="-127"/>
              </a:rPr>
              <a:t>결론</a:t>
            </a:r>
            <a:endParaRPr kumimoji="0" lang="en-US" altLang="ko-KR" sz="32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>
                <a:outerShdw dist="50800" dir="4800000" algn="t" rotWithShape="0">
                  <a:srgbClr val="0C5F95">
                    <a:alpha val="31000"/>
                  </a:srgbClr>
                </a:outerShdw>
              </a:effectLst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240246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5A4E0A3C-2559-48C0-88EC-80D7127125BB}"/>
              </a:ext>
            </a:extLst>
          </p:cNvPr>
          <p:cNvSpPr/>
          <p:nvPr/>
        </p:nvSpPr>
        <p:spPr>
          <a:xfrm>
            <a:off x="1340292" y="134994"/>
            <a:ext cx="720069" cy="46166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b="1" dirty="0">
                <a:solidFill>
                  <a:srgbClr val="4472C4">
                    <a:lumMod val="75000"/>
                  </a:srgbClr>
                </a:solidFill>
                <a:effectLst>
                  <a:outerShdw dist="50800" dir="4800000" algn="t" rotWithShape="0">
                    <a:srgbClr val="0C5F95">
                      <a:alpha val="31000"/>
                    </a:srgbClr>
                  </a:outerShdw>
                </a:effectLst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0000800000000000000" pitchFamily="2" charset="-127"/>
              </a:rPr>
              <a:t>결론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KoPubWorld돋움체 Bold" panose="00000800000000000000" pitchFamily="2" charset="-127"/>
            </a:endParaRPr>
          </a:p>
        </p:txBody>
      </p:sp>
      <p:sp>
        <p:nvSpPr>
          <p:cNvPr id="16" name="Rectangle 3">
            <a:extLst>
              <a:ext uri="{FF2B5EF4-FFF2-40B4-BE49-F238E27FC236}">
                <a16:creationId xmlns:a16="http://schemas.microsoft.com/office/drawing/2014/main" id="{91E0372C-DBDB-4FB8-B214-6C8C8C16CE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3287" y="250206"/>
            <a:ext cx="403957" cy="398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  <a:scene3d>
              <a:camera prst="orthographicFront"/>
              <a:lightRig rig="threePt" dir="t"/>
            </a:scene3d>
            <a:sp3d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dist="50800" dir="5400000" algn="tl" rotWithShape="0">
                    <a:srgbClr val="4472C4">
                      <a:lumMod val="60000"/>
                      <a:lumOff val="40000"/>
                      <a:alpha val="29000"/>
                    </a:srgbClr>
                  </a:outerShdw>
                </a:effectLst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05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44582" y="4863949"/>
            <a:ext cx="41681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cs typeface="+mn-cs"/>
              </a:rPr>
              <a:t>실시간 영상 활용가능</a:t>
            </a:r>
            <a:endParaRPr kumimoji="0" lang="en-US" altLang="ko-KR" sz="24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9" name="TextBox 17">
            <a:extLst>
              <a:ext uri="{FF2B5EF4-FFF2-40B4-BE49-F238E27FC236}">
                <a16:creationId xmlns:a16="http://schemas.microsoft.com/office/drawing/2014/main" id="{C5BAFAB5-1915-4638-A9EC-422519BB0228}"/>
              </a:ext>
            </a:extLst>
          </p:cNvPr>
          <p:cNvSpPr txBox="1"/>
          <p:nvPr/>
        </p:nvSpPr>
        <p:spPr>
          <a:xfrm>
            <a:off x="353288" y="1966706"/>
            <a:ext cx="11655832" cy="578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>
                  <a:outerShdw dist="50800" dir="4800000" algn="t" rotWithShape="0">
                    <a:srgbClr val="0C5F95">
                      <a:alpha val="31000"/>
                    </a:srgbClr>
                  </a:outerShdw>
                </a:effectLst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0000800000000000000" pitchFamily="2" charset="-127"/>
              </a:rPr>
              <a:t>실시간 영상정보를 통한 </a:t>
            </a:r>
            <a:r>
              <a:rPr kumimoji="0" lang="ko-KR" alt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>
                  <a:outerShdw dist="50800" dir="4800000" algn="t" rotWithShape="0">
                    <a:srgbClr val="0C5F95">
                      <a:alpha val="31000"/>
                    </a:srgbClr>
                  </a:outerShdw>
                </a:effectLst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0000800000000000000" pitchFamily="2" charset="-127"/>
              </a:rPr>
              <a:t>비대면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>
                  <a:outerShdw dist="50800" dir="4800000" algn="t" rotWithShape="0">
                    <a:srgbClr val="0C5F95">
                      <a:alpha val="31000"/>
                    </a:srgbClr>
                  </a:outerShdw>
                </a:effectLst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0000800000000000000" pitchFamily="2" charset="-127"/>
              </a:rPr>
              <a:t> 학습자 집중도 분석 및 예측</a:t>
            </a:r>
            <a:endParaRPr kumimoji="0" lang="en-US" altLang="ko-KR" sz="28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>
                <a:outerShdw dist="50800" dir="4800000" algn="t" rotWithShape="0">
                  <a:srgbClr val="0C5F95">
                    <a:alpha val="31000"/>
                  </a:srgbClr>
                </a:outerShdw>
              </a:effectLst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KoPubWorld돋움체 Bold" panose="000008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ED653D9-D8EE-4CE1-9A87-50847FDCAE8C}"/>
              </a:ext>
            </a:extLst>
          </p:cNvPr>
          <p:cNvSpPr txBox="1"/>
          <p:nvPr/>
        </p:nvSpPr>
        <p:spPr>
          <a:xfrm>
            <a:off x="7153154" y="4894727"/>
            <a:ext cx="32696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uLnTx/>
                <a:uFillTx/>
                <a:latin typeface="+mn-ea"/>
                <a:cs typeface="KoPubWorld돋움체 Bold" panose="00000800000000000000" pitchFamily="2" charset="-127"/>
              </a:rPr>
              <a:t>집중도 분석 및 예측</a:t>
            </a:r>
            <a:endParaRPr lang="ko-KR" altLang="en-US" sz="2400" dirty="0">
              <a:latin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4F17818-3C16-4D53-9922-3C200B577CB6}"/>
              </a:ext>
            </a:extLst>
          </p:cNvPr>
          <p:cNvSpPr txBox="1"/>
          <p:nvPr/>
        </p:nvSpPr>
        <p:spPr>
          <a:xfrm>
            <a:off x="11080831" y="6457890"/>
            <a:ext cx="11111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1E3E24B-19D3-4871-B4B1-82A388BCC6D7}" type="slidenum">
              <a:rPr kumimoji="0" lang="en-US" altLang="ko-KR" sz="20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/26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580F84-DA08-415F-8002-8AF7A913E610}"/>
              </a:ext>
            </a:extLst>
          </p:cNvPr>
          <p:cNvSpPr/>
          <p:nvPr/>
        </p:nvSpPr>
        <p:spPr>
          <a:xfrm>
            <a:off x="60791" y="6530850"/>
            <a:ext cx="3293025" cy="261610"/>
          </a:xfrm>
          <a:prstGeom prst="rect">
            <a:avLst/>
          </a:prstGeom>
          <a:noFill/>
          <a:ln>
            <a:noFill/>
          </a:ln>
        </p:spPr>
        <p:txBody>
          <a:bodyPr wrap="square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1" i="0" u="none" strike="noStrike" kern="1200" cap="none" spc="0" normalizeH="0" baseline="0" noProof="0" dirty="0" err="1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KoPubWorld돋움체 Bold" panose="00000800000000000000" pitchFamily="2" charset="-127"/>
              </a:rPr>
              <a:t>캡스톤디자인</a:t>
            </a: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KoPubWorld돋움체 Bold" panose="00000800000000000000" pitchFamily="2" charset="-127"/>
              </a:rPr>
              <a:t>2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B0041B8-72E2-480E-9126-C51C4A2991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8415" y="3429000"/>
            <a:ext cx="1368184" cy="136818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8FF0FE6-1DAB-4942-A8F5-7DD0065801B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3698" y="3429000"/>
            <a:ext cx="1287102" cy="1287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0803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3">
            <a:extLst>
              <a:ext uri="{FF2B5EF4-FFF2-40B4-BE49-F238E27FC236}">
                <a16:creationId xmlns:a16="http://schemas.microsoft.com/office/drawing/2014/main" id="{91E0372C-DBDB-4FB8-B214-6C8C8C16CE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3287" y="250206"/>
            <a:ext cx="403957" cy="398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  <a:scene3d>
              <a:camera prst="orthographicFront"/>
              <a:lightRig rig="threePt" dir="t"/>
            </a:scene3d>
            <a:sp3d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dist="50800" dir="5400000" algn="tl" rotWithShape="0">
                    <a:srgbClr val="4472C4">
                      <a:lumMod val="60000"/>
                      <a:lumOff val="40000"/>
                      <a:alpha val="29000"/>
                    </a:srgbClr>
                  </a:outerShdw>
                </a:effectLst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05</a:t>
            </a:r>
          </a:p>
        </p:txBody>
      </p:sp>
      <p:sp>
        <p:nvSpPr>
          <p:cNvPr id="9" name="TextBox 17">
            <a:extLst>
              <a:ext uri="{FF2B5EF4-FFF2-40B4-BE49-F238E27FC236}">
                <a16:creationId xmlns:a16="http://schemas.microsoft.com/office/drawing/2014/main" id="{C5BAFAB5-1915-4638-A9EC-422519BB0228}"/>
              </a:ext>
            </a:extLst>
          </p:cNvPr>
          <p:cNvSpPr txBox="1"/>
          <p:nvPr/>
        </p:nvSpPr>
        <p:spPr>
          <a:xfrm>
            <a:off x="1606954" y="2299724"/>
            <a:ext cx="9274405" cy="30156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800" b="1" dirty="0">
                <a:solidFill>
                  <a:srgbClr val="4472C4">
                    <a:lumMod val="75000"/>
                  </a:srgb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2800" b="1" dirty="0">
                <a:solidFill>
                  <a:srgbClr val="4472C4">
                    <a:lumMod val="75000"/>
                  </a:srgb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0000800000000000000" pitchFamily="2" charset="-127"/>
              </a:rPr>
              <a:t>Accuracy</a:t>
            </a:r>
            <a:r>
              <a:rPr lang="ko-KR" altLang="en-US" sz="2800" b="1" dirty="0">
                <a:solidFill>
                  <a:srgbClr val="4472C4">
                    <a:lumMod val="75000"/>
                  </a:srgb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0000800000000000000" pitchFamily="2" charset="-127"/>
              </a:rPr>
              <a:t> 수치 향상</a:t>
            </a:r>
            <a:endParaRPr lang="en-US" altLang="ko-KR" sz="2800" b="1" dirty="0">
              <a:solidFill>
                <a:srgbClr val="4472C4">
                  <a:lumMod val="75000"/>
                </a:srgbClr>
              </a:solidFill>
              <a:latin typeface="KoPub돋움체 Bold" panose="02020603020101020101" pitchFamily="18" charset="-127"/>
              <a:ea typeface="KoPub돋움체 Bold" panose="02020603020101020101" pitchFamily="18" charset="-127"/>
              <a:cs typeface="KoPubWorld돋움체 Bold" panose="00000800000000000000" pitchFamily="2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000" b="1" dirty="0">
              <a:solidFill>
                <a:srgbClr val="4472C4">
                  <a:lumMod val="75000"/>
                </a:srgbClr>
              </a:solidFill>
              <a:latin typeface="KoPub돋움체 Bold" panose="02020603020101020101" pitchFamily="18" charset="-127"/>
              <a:ea typeface="KoPub돋움체 Bold" panose="02020603020101020101" pitchFamily="18" charset="-127"/>
              <a:cs typeface="KoPubWorld돋움체 Bold" panose="00000800000000000000" pitchFamily="2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2800" b="1" dirty="0">
              <a:solidFill>
                <a:srgbClr val="4472C4">
                  <a:lumMod val="75000"/>
                </a:srgbClr>
              </a:solidFill>
              <a:latin typeface="KoPub돋움체 Bold" panose="02020603020101020101" pitchFamily="18" charset="-127"/>
              <a:ea typeface="KoPub돋움체 Bold" panose="02020603020101020101" pitchFamily="18" charset="-127"/>
              <a:cs typeface="KoPubWorld돋움체 Bold" panose="00000800000000000000" pitchFamily="2" charset="-127"/>
            </a:endParaRPr>
          </a:p>
          <a:p>
            <a:pPr marL="457200" marR="0" lvl="0" indent="-457200" algn="l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2800" b="0" i="0" dirty="0">
                <a:solidFill>
                  <a:srgbClr val="222222"/>
                </a:solidFill>
                <a:effectLst/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실제 집중도</a:t>
            </a:r>
            <a:r>
              <a:rPr lang="en-US" altLang="ko-KR" sz="2800" b="0" i="0" dirty="0">
                <a:solidFill>
                  <a:srgbClr val="222222"/>
                </a:solidFill>
                <a:effectLst/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(</a:t>
            </a:r>
            <a:r>
              <a:rPr lang="ko-KR" altLang="en-US" sz="2800" b="0" i="0" dirty="0">
                <a:solidFill>
                  <a:srgbClr val="222222"/>
                </a:solidFill>
                <a:effectLst/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상</a:t>
            </a:r>
            <a:r>
              <a:rPr lang="en-US" altLang="ko-KR" sz="2800" b="0" i="0" dirty="0">
                <a:solidFill>
                  <a:srgbClr val="222222"/>
                </a:solidFill>
                <a:effectLst/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)</a:t>
            </a:r>
            <a:r>
              <a:rPr lang="ko-KR" altLang="en-US" sz="2800" b="0" i="0" dirty="0" err="1">
                <a:solidFill>
                  <a:srgbClr val="222222"/>
                </a:solidFill>
                <a:effectLst/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일때</a:t>
            </a:r>
            <a:r>
              <a:rPr lang="ko-KR" altLang="en-US" sz="2800" b="0" i="0" dirty="0">
                <a:solidFill>
                  <a:srgbClr val="222222"/>
                </a:solidFill>
                <a:effectLst/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예측 집중도</a:t>
            </a:r>
            <a:r>
              <a:rPr lang="en-US" altLang="ko-KR" sz="2800" b="0" i="0" dirty="0">
                <a:solidFill>
                  <a:srgbClr val="222222"/>
                </a:solidFill>
                <a:effectLst/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(</a:t>
            </a:r>
            <a:r>
              <a:rPr lang="ko-KR" altLang="en-US" sz="2800" b="0" i="0" dirty="0">
                <a:solidFill>
                  <a:srgbClr val="222222"/>
                </a:solidFill>
                <a:effectLst/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중</a:t>
            </a:r>
            <a:r>
              <a:rPr lang="en-US" altLang="ko-KR" sz="2800" b="0" i="0" dirty="0">
                <a:solidFill>
                  <a:srgbClr val="222222"/>
                </a:solidFill>
                <a:effectLst/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)</a:t>
            </a:r>
            <a:r>
              <a:rPr lang="ko-KR" altLang="en-US" sz="2800" b="0" i="0" dirty="0">
                <a:solidFill>
                  <a:srgbClr val="222222"/>
                </a:solidFill>
                <a:effectLst/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으로 판단하는 경우</a:t>
            </a:r>
            <a:endParaRPr lang="en-US" altLang="ko-KR" sz="2800" b="0" i="0" dirty="0">
              <a:solidFill>
                <a:srgbClr val="222222"/>
              </a:solidFill>
              <a:effectLst/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marR="0" lvl="0" algn="l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1000" b="0" i="0" dirty="0">
                <a:solidFill>
                  <a:srgbClr val="222222"/>
                </a:solidFill>
                <a:effectLst/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</a:p>
          <a:p>
            <a:pPr marL="457200" marR="0" lvl="0" indent="-457200" algn="l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2800" b="0" i="0" dirty="0">
                <a:solidFill>
                  <a:srgbClr val="222222"/>
                </a:solidFill>
                <a:effectLst/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예측 집중도가 변화하는 중간과정에서 오차 발생 가능성</a:t>
            </a:r>
            <a:r>
              <a:rPr lang="en-US" altLang="ko-KR" sz="2800" b="0" i="0" dirty="0">
                <a:solidFill>
                  <a:srgbClr val="222222"/>
                </a:solidFill>
                <a:effectLst/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ko-KR" altLang="en-US" sz="2800" b="0" i="0" dirty="0">
                <a:solidFill>
                  <a:srgbClr val="222222"/>
                </a:solidFill>
                <a:effectLst/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줄임</a:t>
            </a:r>
            <a:endParaRPr lang="en-US" altLang="ko-KR" sz="2800" b="1" dirty="0">
              <a:solidFill>
                <a:srgbClr val="4472C4">
                  <a:lumMod val="75000"/>
                </a:srgbClr>
              </a:solidFill>
              <a:latin typeface="KoPub돋움체 Bold" panose="02020603020101020101" pitchFamily="18" charset="-127"/>
              <a:ea typeface="KoPub돋움체 Bold" panose="02020603020101020101" pitchFamily="18" charset="-127"/>
              <a:cs typeface="KoPubWorld돋움체 Bold" panose="00000800000000000000" pitchFamily="2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8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KoPubWorld돋움체 Bold" panose="00000800000000000000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998B924-D7D4-422C-A7D5-376663B6C2C2}"/>
              </a:ext>
            </a:extLst>
          </p:cNvPr>
          <p:cNvSpPr/>
          <p:nvPr/>
        </p:nvSpPr>
        <p:spPr>
          <a:xfrm>
            <a:off x="1340292" y="134994"/>
            <a:ext cx="2409634" cy="46166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>
              <a:defRPr/>
            </a:pPr>
            <a:r>
              <a:rPr lang="ko-KR" altLang="en-US" sz="2400" b="1" dirty="0">
                <a:solidFill>
                  <a:srgbClr val="4472C4">
                    <a:lumMod val="75000"/>
                  </a:srgbClr>
                </a:solidFill>
                <a:effectLst>
                  <a:outerShdw dist="50800" dir="4800000" algn="t" rotWithShape="0">
                    <a:srgbClr val="0C5F95">
                      <a:alpha val="31000"/>
                    </a:srgbClr>
                  </a:outerShdw>
                </a:effectLst>
                <a:latin typeface="+mn-ea"/>
                <a:cs typeface="Adobe Devanagari" panose="02040503050201020203" pitchFamily="18" charset="0"/>
              </a:rPr>
              <a:t>결론</a:t>
            </a:r>
            <a:r>
              <a:rPr lang="en-US" altLang="ko-KR" sz="2400" b="1" dirty="0">
                <a:solidFill>
                  <a:srgbClr val="4472C4">
                    <a:lumMod val="75000"/>
                  </a:srgbClr>
                </a:solidFill>
                <a:effectLst>
                  <a:outerShdw dist="50800" dir="4800000" algn="t" rotWithShape="0">
                    <a:srgbClr val="0C5F95">
                      <a:alpha val="31000"/>
                    </a:srgbClr>
                  </a:outerShdw>
                </a:effectLst>
                <a:latin typeface="+mn-ea"/>
                <a:cs typeface="Adobe Devanagari" panose="02040503050201020203" pitchFamily="18" charset="0"/>
              </a:rPr>
              <a:t>:: </a:t>
            </a:r>
            <a:r>
              <a:rPr lang="ko-KR" altLang="en-US" sz="2400" b="1" dirty="0">
                <a:latin typeface="+mn-ea"/>
                <a:cs typeface="Adobe Devanagari" panose="02040503050201020203" pitchFamily="18" charset="0"/>
              </a:rPr>
              <a:t>향후 목표</a:t>
            </a:r>
            <a:endParaRPr kumimoji="0" lang="en-US" altLang="ko-KR" sz="2400" b="1" i="0" u="none" strike="noStrike" kern="1200" cap="none" spc="0" normalizeH="0" baseline="0" noProof="0" dirty="0">
              <a:ln>
                <a:noFill/>
              </a:ln>
              <a:uLnTx/>
              <a:uFillTx/>
              <a:latin typeface="+mn-ea"/>
              <a:cs typeface="Adobe Devanagari" panose="02040503050201020203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6927975-E5C2-4368-988D-CF40C3F79547}"/>
              </a:ext>
            </a:extLst>
          </p:cNvPr>
          <p:cNvSpPr txBox="1"/>
          <p:nvPr/>
        </p:nvSpPr>
        <p:spPr>
          <a:xfrm>
            <a:off x="11080831" y="6457890"/>
            <a:ext cx="11111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1E3E24B-19D3-4871-B4B1-82A388BCC6D7}" type="slidenum">
              <a:rPr kumimoji="0" lang="en-US" altLang="ko-KR" sz="20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/26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E40B21C-8006-419D-BCE2-39013A49CA14}"/>
              </a:ext>
            </a:extLst>
          </p:cNvPr>
          <p:cNvSpPr/>
          <p:nvPr/>
        </p:nvSpPr>
        <p:spPr>
          <a:xfrm>
            <a:off x="60791" y="6530850"/>
            <a:ext cx="3293025" cy="261610"/>
          </a:xfrm>
          <a:prstGeom prst="rect">
            <a:avLst/>
          </a:prstGeom>
          <a:noFill/>
          <a:ln>
            <a:noFill/>
          </a:ln>
        </p:spPr>
        <p:txBody>
          <a:bodyPr wrap="square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1" i="0" u="none" strike="noStrike" kern="1200" cap="none" spc="0" normalizeH="0" baseline="0" noProof="0" dirty="0" err="1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KoPubWorld돋움체 Bold" panose="00000800000000000000" pitchFamily="2" charset="-127"/>
              </a:rPr>
              <a:t>캡스톤디자인</a:t>
            </a: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KoPubWorld돋움체 Bold" panose="00000800000000000000" pitchFamily="2" charset="-127"/>
              </a:rPr>
              <a:t>2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BFB83B2-9BB5-4609-9D84-E65DD4A479CD}"/>
              </a:ext>
            </a:extLst>
          </p:cNvPr>
          <p:cNvSpPr/>
          <p:nvPr/>
        </p:nvSpPr>
        <p:spPr>
          <a:xfrm>
            <a:off x="1444004" y="2072750"/>
            <a:ext cx="9731996" cy="344412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48400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B239D70E-B8BE-43C2-AC2D-72D191FC3BED}"/>
              </a:ext>
            </a:extLst>
          </p:cNvPr>
          <p:cNvSpPr txBox="1"/>
          <p:nvPr/>
        </p:nvSpPr>
        <p:spPr>
          <a:xfrm>
            <a:off x="4268416" y="3214125"/>
            <a:ext cx="365516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defTabSz="457200" latinLnBrk="0">
              <a:defRPr sz="3600">
                <a:solidFill>
                  <a:srgbClr val="3291D0"/>
                </a:solidFill>
                <a:effectLst>
                  <a:outerShdw dist="50800" dir="4800000" algn="t" rotWithShape="0">
                    <a:schemeClr val="accent5">
                      <a:alpha val="44000"/>
                    </a:schemeClr>
                  </a:outerShdw>
                </a:effectLst>
                <a:latin typeface="현대하모니 B" panose="02020603020101020101" pitchFamily="18" charset="-127"/>
                <a:ea typeface="현대하모니 B" panose="02020603020101020101" pitchFamily="18" charset="-127"/>
              </a:defRPr>
            </a:lvl1pPr>
            <a:lvl2pPr defTabSz="457200" latinLnBrk="0">
              <a:defRPr/>
            </a:lvl2pPr>
            <a:lvl3pPr defTabSz="457200" latinLnBrk="0">
              <a:defRPr/>
            </a:lvl3pPr>
            <a:lvl4pPr defTabSz="457200" latinLnBrk="0">
              <a:defRPr/>
            </a:lvl4pPr>
            <a:lvl5pPr defTabSz="457200" latinLnBrk="0">
              <a:defRPr/>
            </a:lvl5pPr>
            <a:lvl6pPr defTabSz="457200" latinLnBrk="0">
              <a:defRPr/>
            </a:lvl6pPr>
            <a:lvl7pPr defTabSz="457200" latinLnBrk="0">
              <a:defRPr/>
            </a:lvl7pPr>
            <a:lvl8pPr defTabSz="457200" latinLnBrk="0">
              <a:defRPr/>
            </a:lvl8pPr>
            <a:lvl9pPr defTabSz="457200" latinLnBrk="0">
              <a:defRPr/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>
                  <a:outerShdw dist="50800" dir="4800000" algn="t" rotWithShape="0">
                    <a:srgbClr val="0C5F95">
                      <a:alpha val="31000"/>
                    </a:srgbClr>
                  </a:outerShdw>
                </a:effectLst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THANK YOU</a:t>
            </a:r>
            <a:endParaRPr kumimoji="0" lang="ko-KR" altLang="en-US" sz="48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>
                <a:outerShdw dist="50800" dir="4800000" algn="t" rotWithShape="0">
                  <a:srgbClr val="0C5F95">
                    <a:alpha val="31000"/>
                  </a:srgbClr>
                </a:outerShdw>
              </a:effectLst>
              <a:uLnTx/>
              <a:uFillTx/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543814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68378AD-DC33-4875-ABB4-9126C41620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17945" y="2890389"/>
            <a:ext cx="3712555" cy="1077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  <a:scene3d>
              <a:camera prst="orthographicFront"/>
              <a:lightRig rig="threePt" dir="t"/>
            </a:scene3d>
            <a:sp3d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>
                  <a:outerShdw dist="50800" dir="4800000" algn="t" rotWithShape="0">
                    <a:srgbClr val="0C5F95">
                      <a:alpha val="31000"/>
                    </a:srgbClr>
                  </a:outerShdw>
                </a:effectLst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01. </a:t>
            </a:r>
            <a:r>
              <a:rPr kumimoji="0" lang="ko-KR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>
                  <a:outerShdw dist="50800" dir="4800000" algn="t" rotWithShape="0">
                    <a:srgbClr val="0C5F95">
                      <a:alpha val="31000"/>
                    </a:srgbClr>
                  </a:outerShdw>
                </a:effectLst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프로젝트 소개</a:t>
            </a:r>
            <a:endParaRPr kumimoji="0" lang="en-US" altLang="ko-KR" sz="32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>
                <a:outerShdw dist="50800" dir="4800000" algn="t" rotWithShape="0">
                  <a:srgbClr val="0C5F95">
                    <a:alpha val="31000"/>
                  </a:srgbClr>
                </a:outerShdw>
              </a:effectLst>
              <a:uLnTx/>
              <a:uFillTx/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426402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>
            <a:extLst>
              <a:ext uri="{FF2B5EF4-FFF2-40B4-BE49-F238E27FC236}">
                <a16:creationId xmlns:a16="http://schemas.microsoft.com/office/drawing/2014/main" id="{61204C43-ED3D-4F6C-AFFE-0EB235FE49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3287" y="250206"/>
            <a:ext cx="403957" cy="398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  <a:scene3d>
              <a:camera prst="orthographicFront"/>
              <a:lightRig rig="threePt" dir="t"/>
            </a:scene3d>
            <a:sp3d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dist="50800" dir="5400000" algn="tl" rotWithShape="0">
                    <a:srgbClr val="4472C4">
                      <a:lumMod val="60000"/>
                      <a:lumOff val="40000"/>
                      <a:alpha val="29000"/>
                    </a:srgbClr>
                  </a:outerShdw>
                </a:effectLst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01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28790E5-C65C-414C-AC19-B890AF0814B4}"/>
              </a:ext>
            </a:extLst>
          </p:cNvPr>
          <p:cNvSpPr/>
          <p:nvPr/>
        </p:nvSpPr>
        <p:spPr>
          <a:xfrm>
            <a:off x="1340292" y="134994"/>
            <a:ext cx="4211409" cy="46166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>
                  <a:outerShdw dist="50800" dir="4800000" algn="t" rotWithShape="0">
                    <a:srgbClr val="0C5F95">
                      <a:alpha val="31000"/>
                    </a:srgbClr>
                  </a:outerShdw>
                </a:effectLst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프로젝트 소개 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>
                  <a:outerShdw dist="50800" dir="4800000" algn="t" rotWithShape="0">
                    <a:srgbClr val="0C5F95">
                      <a:alpha val="31000"/>
                    </a:srgbClr>
                  </a:outerShdw>
                </a:effectLst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:: 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KoPubWorld돋움체 Bold" panose="00000800000000000000" pitchFamily="2" charset="-127"/>
              </a:rPr>
              <a:t>프로젝트 배경</a:t>
            </a:r>
            <a:endParaRPr kumimoji="0" lang="en-US" altLang="ko-KR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ea"/>
              <a:ea typeface="+mj-ea"/>
              <a:cs typeface="KoPubWorld돋움체 Bold" panose="00000800000000000000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944843E-7675-4DA4-8CF1-A2CEA988D8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7301" y="1635629"/>
            <a:ext cx="8575666" cy="40005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21FFC97-A505-49A7-B56D-E8DD81FAA8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7300" y="2035679"/>
            <a:ext cx="8575667" cy="138131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AD06922-8542-4259-BC99-A5F30ACD64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7299" y="3550132"/>
            <a:ext cx="8575667" cy="133793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F64F1AA-6066-495B-B6C7-634C4A167D71}"/>
              </a:ext>
            </a:extLst>
          </p:cNvPr>
          <p:cNvSpPr txBox="1"/>
          <p:nvPr/>
        </p:nvSpPr>
        <p:spPr>
          <a:xfrm>
            <a:off x="10160" y="6327085"/>
            <a:ext cx="32672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[1] 2020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년 국가수준 학업성취도 평가 결과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2020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384BFC8-1B89-49E3-A21C-D5FC582DF38C}"/>
              </a:ext>
            </a:extLst>
          </p:cNvPr>
          <p:cNvSpPr txBox="1"/>
          <p:nvPr/>
        </p:nvSpPr>
        <p:spPr>
          <a:xfrm>
            <a:off x="10160" y="6537949"/>
            <a:ext cx="28584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[2] 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교육과정평가연구 제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23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권 제 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4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호</a:t>
            </a:r>
            <a:r>
              <a:rPr lang="en-US" altLang="ko-KR" sz="1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, 2020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B33AF1A-7EB5-4D8E-A47C-51C1E8DD868E}"/>
              </a:ext>
            </a:extLst>
          </p:cNvPr>
          <p:cNvSpPr/>
          <p:nvPr/>
        </p:nvSpPr>
        <p:spPr>
          <a:xfrm>
            <a:off x="1707300" y="1610201"/>
            <a:ext cx="8575666" cy="180679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FB4BB14-CC95-48F4-AA33-8808A9A34E9D}"/>
              </a:ext>
            </a:extLst>
          </p:cNvPr>
          <p:cNvSpPr/>
          <p:nvPr/>
        </p:nvSpPr>
        <p:spPr>
          <a:xfrm>
            <a:off x="1707299" y="3550132"/>
            <a:ext cx="8575666" cy="133793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587C6BA-0DB8-42E5-9FFF-A994362EF8B4}"/>
              </a:ext>
            </a:extLst>
          </p:cNvPr>
          <p:cNvSpPr/>
          <p:nvPr/>
        </p:nvSpPr>
        <p:spPr>
          <a:xfrm>
            <a:off x="5273250" y="2565679"/>
            <a:ext cx="4226350" cy="35024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0D9B28A-93B7-43DC-8655-927F2A540047}"/>
              </a:ext>
            </a:extLst>
          </p:cNvPr>
          <p:cNvSpPr/>
          <p:nvPr/>
        </p:nvSpPr>
        <p:spPr>
          <a:xfrm>
            <a:off x="4572208" y="4219098"/>
            <a:ext cx="4561630" cy="36569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72813CE-2353-40C3-9DCB-BC75A0E6489A}"/>
              </a:ext>
            </a:extLst>
          </p:cNvPr>
          <p:cNvSpPr txBox="1"/>
          <p:nvPr/>
        </p:nvSpPr>
        <p:spPr>
          <a:xfrm>
            <a:off x="4448907" y="5191481"/>
            <a:ext cx="3092450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500" b="1" dirty="0"/>
              <a:t>대책의 필요성 증가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E355FE8-1DA4-4246-A646-46C8BD518394}"/>
              </a:ext>
            </a:extLst>
          </p:cNvPr>
          <p:cNvSpPr txBox="1"/>
          <p:nvPr/>
        </p:nvSpPr>
        <p:spPr>
          <a:xfrm>
            <a:off x="11080831" y="6457890"/>
            <a:ext cx="11111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1E3E24B-19D3-4871-B4B1-82A388BCC6D7}" type="slidenum">
              <a:rPr kumimoji="0" lang="en-US" altLang="ko-KR" sz="20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/26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916078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>
            <a:extLst>
              <a:ext uri="{FF2B5EF4-FFF2-40B4-BE49-F238E27FC236}">
                <a16:creationId xmlns:a16="http://schemas.microsoft.com/office/drawing/2014/main" id="{61204C43-ED3D-4F6C-AFFE-0EB235FE49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3287" y="250206"/>
            <a:ext cx="403957" cy="398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  <a:scene3d>
              <a:camera prst="orthographicFront"/>
              <a:lightRig rig="threePt" dir="t"/>
            </a:scene3d>
            <a:sp3d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dist="50800" dir="5400000" algn="tl" rotWithShape="0">
                    <a:srgbClr val="4472C4">
                      <a:lumMod val="60000"/>
                      <a:lumOff val="40000"/>
                      <a:alpha val="29000"/>
                    </a:srgbClr>
                  </a:outerShdw>
                </a:effectLst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01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28790E5-C65C-414C-AC19-B890AF0814B4}"/>
              </a:ext>
            </a:extLst>
          </p:cNvPr>
          <p:cNvSpPr/>
          <p:nvPr/>
        </p:nvSpPr>
        <p:spPr>
          <a:xfrm>
            <a:off x="1340292" y="134994"/>
            <a:ext cx="4211409" cy="46166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>
                  <a:outerShdw dist="50800" dir="4800000" algn="t" rotWithShape="0">
                    <a:srgbClr val="0C5F95">
                      <a:alpha val="31000"/>
                    </a:srgbClr>
                  </a:outerShdw>
                </a:effectLst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프로젝트 소개 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>
                  <a:outerShdw dist="50800" dir="4800000" algn="t" rotWithShape="0">
                    <a:srgbClr val="0C5F95">
                      <a:alpha val="31000"/>
                    </a:srgbClr>
                  </a:outerShdw>
                </a:effectLst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:: 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KoPubWorld돋움체 Bold" panose="00000800000000000000" pitchFamily="2" charset="-127"/>
              </a:rPr>
              <a:t>프로젝트 배경</a:t>
            </a:r>
            <a:endParaRPr kumimoji="0" lang="en-US" altLang="ko-KR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F64F1AA-6066-495B-B6C7-634C4A167D71}"/>
              </a:ext>
            </a:extLst>
          </p:cNvPr>
          <p:cNvSpPr txBox="1"/>
          <p:nvPr/>
        </p:nvSpPr>
        <p:spPr>
          <a:xfrm>
            <a:off x="60791" y="6269240"/>
            <a:ext cx="50385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[1] 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시선 추적을 통한 학습 집중도 분석 솔루션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</a:t>
            </a:r>
            <a:r>
              <a:rPr lang="ko-KR" altLang="en-US" sz="1100" b="0" i="0" dirty="0" err="1">
                <a:solidFill>
                  <a:srgbClr val="222222"/>
                </a:solidFill>
                <a:effectLst/>
                <a:latin typeface="-apple-system"/>
              </a:rPr>
              <a:t>카디뷰</a:t>
            </a:r>
            <a:r>
              <a:rPr lang="en-US" altLang="ko-KR" sz="1100" b="0" i="0" dirty="0">
                <a:solidFill>
                  <a:srgbClr val="222222"/>
                </a:solidFill>
                <a:effectLst/>
                <a:latin typeface="-apple-system"/>
              </a:rPr>
              <a:t>-G(</a:t>
            </a:r>
            <a:r>
              <a:rPr lang="en-US" altLang="ko-KR" sz="1100" b="0" i="0" dirty="0" err="1">
                <a:solidFill>
                  <a:srgbClr val="222222"/>
                </a:solidFill>
                <a:effectLst/>
                <a:latin typeface="-apple-system"/>
              </a:rPr>
              <a:t>Cardivu</a:t>
            </a:r>
            <a:r>
              <a:rPr lang="en-US" altLang="ko-KR" sz="1100" b="0" i="0" dirty="0">
                <a:solidFill>
                  <a:srgbClr val="222222"/>
                </a:solidFill>
                <a:effectLst/>
                <a:latin typeface="-apple-system"/>
              </a:rPr>
              <a:t>-G)</a:t>
            </a:r>
            <a:r>
              <a:rPr lang="en-US" altLang="ko-KR" sz="1100" dirty="0">
                <a:solidFill>
                  <a:srgbClr val="222222"/>
                </a:solidFill>
                <a:latin typeface="-apple-system"/>
              </a:rPr>
              <a:t>,</a:t>
            </a:r>
            <a:r>
              <a:rPr lang="ko-KR" altLang="en-US" sz="1100" b="0" i="0" dirty="0">
                <a:solidFill>
                  <a:srgbClr val="222222"/>
                </a:solidFill>
                <a:effectLst/>
                <a:latin typeface="-apple-system"/>
              </a:rPr>
              <a:t> </a:t>
            </a:r>
            <a:r>
              <a:rPr lang="en-US" altLang="ko-KR" sz="1100" b="0" i="0" dirty="0">
                <a:solidFill>
                  <a:srgbClr val="222222"/>
                </a:solidFill>
                <a:effectLst/>
                <a:latin typeface="-apple-system"/>
              </a:rPr>
              <a:t>2021.10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050" name="Picture 2" descr="확대이미지">
            <a:extLst>
              <a:ext uri="{FF2B5EF4-FFF2-40B4-BE49-F238E27FC236}">
                <a16:creationId xmlns:a16="http://schemas.microsoft.com/office/drawing/2014/main" id="{06A3E5A4-92D0-4BCC-9593-5C7644D380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4226" y="1273292"/>
            <a:ext cx="8063547" cy="4377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A4C61DB6-82EC-4724-A11F-1EDF32F3234A}"/>
              </a:ext>
            </a:extLst>
          </p:cNvPr>
          <p:cNvSpPr/>
          <p:nvPr/>
        </p:nvSpPr>
        <p:spPr>
          <a:xfrm>
            <a:off x="60791" y="6530850"/>
            <a:ext cx="3293025" cy="261610"/>
          </a:xfrm>
          <a:prstGeom prst="rect">
            <a:avLst/>
          </a:prstGeom>
          <a:noFill/>
          <a:ln>
            <a:noFill/>
          </a:ln>
        </p:spPr>
        <p:txBody>
          <a:bodyPr wrap="square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1" i="0" u="none" strike="noStrike" kern="1200" cap="none" spc="0" normalizeH="0" baseline="0" noProof="0" dirty="0" err="1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KoPubWorld돋움체 Bold" panose="00000800000000000000" pitchFamily="2" charset="-127"/>
              </a:rPr>
              <a:t>캡스톤디자인</a:t>
            </a: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KoPubWorld돋움체 Bold" panose="00000800000000000000" pitchFamily="2" charset="-127"/>
              </a:rPr>
              <a:t>2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BABA249-ED48-4691-82E4-419794155F43}"/>
              </a:ext>
            </a:extLst>
          </p:cNvPr>
          <p:cNvSpPr/>
          <p:nvPr/>
        </p:nvSpPr>
        <p:spPr>
          <a:xfrm>
            <a:off x="2064226" y="1273292"/>
            <a:ext cx="8063547" cy="437715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E8B86B8-3765-49B0-A09F-C4AC5B1DBDBA}"/>
              </a:ext>
            </a:extLst>
          </p:cNvPr>
          <p:cNvSpPr txBox="1"/>
          <p:nvPr/>
        </p:nvSpPr>
        <p:spPr>
          <a:xfrm>
            <a:off x="11080831" y="6457890"/>
            <a:ext cx="11111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1E3E24B-19D3-4871-B4B1-82A388BCC6D7}" type="slidenum">
              <a:rPr kumimoji="0" lang="en-US" altLang="ko-KR" sz="20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/26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838304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>
            <a:extLst>
              <a:ext uri="{FF2B5EF4-FFF2-40B4-BE49-F238E27FC236}">
                <a16:creationId xmlns:a16="http://schemas.microsoft.com/office/drawing/2014/main" id="{61204C43-ED3D-4F6C-AFFE-0EB235FE49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3287" y="250206"/>
            <a:ext cx="403957" cy="398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  <a:scene3d>
              <a:camera prst="orthographicFront"/>
              <a:lightRig rig="threePt" dir="t"/>
            </a:scene3d>
            <a:sp3d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dist="50800" dir="5400000" algn="tl" rotWithShape="0">
                    <a:srgbClr val="4472C4">
                      <a:lumMod val="60000"/>
                      <a:lumOff val="40000"/>
                      <a:alpha val="29000"/>
                    </a:srgbClr>
                  </a:outerShdw>
                </a:effectLst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01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28790E5-C65C-414C-AC19-B890AF0814B4}"/>
              </a:ext>
            </a:extLst>
          </p:cNvPr>
          <p:cNvSpPr/>
          <p:nvPr/>
        </p:nvSpPr>
        <p:spPr>
          <a:xfrm>
            <a:off x="1340292" y="134994"/>
            <a:ext cx="4211409" cy="46166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>
                  <a:outerShdw dist="50800" dir="4800000" algn="t" rotWithShape="0">
                    <a:srgbClr val="0C5F95">
                      <a:alpha val="31000"/>
                    </a:srgbClr>
                  </a:outerShdw>
                </a:effectLst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프로젝트 소개 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>
                  <a:outerShdw dist="50800" dir="4800000" algn="t" rotWithShape="0">
                    <a:srgbClr val="0C5F95">
                      <a:alpha val="31000"/>
                    </a:srgbClr>
                  </a:outerShdw>
                </a:effectLst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:: 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KoPubWorld돋움체 Bold" panose="00000800000000000000" pitchFamily="2" charset="-127"/>
              </a:rPr>
              <a:t>프로젝트 </a:t>
            </a:r>
            <a:r>
              <a:rPr lang="ko-KR" altLang="en-US" sz="24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Bold" panose="00000800000000000000" pitchFamily="2" charset="-127"/>
              </a:rPr>
              <a:t>소개</a:t>
            </a:r>
            <a:endParaRPr kumimoji="0" lang="en-US" altLang="ko-KR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155985C-85F0-4569-8811-62BC5B97B21D}"/>
              </a:ext>
            </a:extLst>
          </p:cNvPr>
          <p:cNvSpPr/>
          <p:nvPr/>
        </p:nvSpPr>
        <p:spPr>
          <a:xfrm>
            <a:off x="8433478" y="2901070"/>
            <a:ext cx="3644346" cy="1312457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2F5597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학습자 </a:t>
            </a:r>
            <a:r>
              <a:rPr lang="ko-KR" altLang="en-US" b="1" dirty="0">
                <a:solidFill>
                  <a:srgbClr val="2F5597"/>
                </a:solidFill>
                <a:latin typeface="맑은 고딕" panose="020F0502020204030204"/>
                <a:ea typeface="맑은 고딕" panose="020B0503020000020004" pitchFamily="50" charset="-127"/>
              </a:rPr>
              <a:t>집중도</a:t>
            </a:r>
            <a:endParaRPr lang="en-US" altLang="ko-KR" b="1" dirty="0">
              <a:solidFill>
                <a:srgbClr val="2F5597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b="1" dirty="0">
                <a:solidFill>
                  <a:srgbClr val="2F5597"/>
                </a:solidFill>
                <a:latin typeface="맑은 고딕" panose="020F0502020204030204"/>
                <a:ea typeface="맑은 고딕" panose="020B0503020000020004" pitchFamily="50" charset="-127"/>
              </a:rPr>
              <a:t> 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2F5597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2F5597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상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2F5597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2F5597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중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2F5597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2F5597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하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2F5597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2F5597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졸음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2F5597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)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2F5597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AAC5421-ADC1-4766-AD2A-D065D31F3245}"/>
              </a:ext>
            </a:extLst>
          </p:cNvPr>
          <p:cNvSpPr/>
          <p:nvPr/>
        </p:nvSpPr>
        <p:spPr>
          <a:xfrm>
            <a:off x="8935680" y="2257761"/>
            <a:ext cx="2641062" cy="259907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5EFAC1E-6DCC-4144-B102-87CA5039DE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0580" y="2746826"/>
            <a:ext cx="986714" cy="1312457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A0640C5A-88AE-445C-B678-4216AE8A79B9}"/>
              </a:ext>
            </a:extLst>
          </p:cNvPr>
          <p:cNvSpPr/>
          <p:nvPr/>
        </p:nvSpPr>
        <p:spPr>
          <a:xfrm>
            <a:off x="4980503" y="3144752"/>
            <a:ext cx="3800354" cy="501371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lnSpc>
                <a:spcPct val="200000"/>
              </a:lnSpc>
              <a:buFont typeface="+mj-lt"/>
              <a:buAutoNum type="arabicParenR"/>
            </a:pPr>
            <a:r>
              <a:rPr lang="ko-KR" altLang="en-US" b="1" dirty="0">
                <a:solidFill>
                  <a:schemeClr val="accent1">
                    <a:lumMod val="75000"/>
                  </a:schemeClr>
                </a:solidFill>
              </a:rPr>
              <a:t>하품 감지</a:t>
            </a:r>
            <a:endParaRPr lang="en-US" altLang="ko-KR" b="1" dirty="0">
              <a:solidFill>
                <a:schemeClr val="accent1">
                  <a:lumMod val="75000"/>
                </a:schemeClr>
              </a:solidFill>
            </a:endParaRPr>
          </a:p>
          <a:p>
            <a:pPr marL="342900" indent="-342900">
              <a:lnSpc>
                <a:spcPct val="200000"/>
              </a:lnSpc>
              <a:buFont typeface="+mj-lt"/>
              <a:buAutoNum type="arabicParenR"/>
            </a:pPr>
            <a:r>
              <a:rPr lang="ko-KR" altLang="en-US" b="1" dirty="0">
                <a:solidFill>
                  <a:schemeClr val="accent1">
                    <a:lumMod val="75000"/>
                  </a:schemeClr>
                </a:solidFill>
              </a:rPr>
              <a:t>고개 변화 감지</a:t>
            </a:r>
            <a:endParaRPr lang="en-US" altLang="ko-KR" b="1" dirty="0">
              <a:solidFill>
                <a:schemeClr val="accent1">
                  <a:lumMod val="75000"/>
                </a:schemeClr>
              </a:solidFill>
            </a:endParaRPr>
          </a:p>
          <a:p>
            <a:pPr marL="342900" indent="-342900">
              <a:lnSpc>
                <a:spcPct val="200000"/>
              </a:lnSpc>
              <a:buFont typeface="+mj-lt"/>
              <a:buAutoNum type="arabicParenR"/>
            </a:pPr>
            <a:r>
              <a:rPr lang="ko-KR" altLang="en-US" b="1" dirty="0">
                <a:solidFill>
                  <a:schemeClr val="accent1">
                    <a:lumMod val="75000"/>
                  </a:schemeClr>
                </a:solidFill>
              </a:rPr>
              <a:t>졸음</a:t>
            </a:r>
            <a:r>
              <a:rPr lang="en-US" altLang="ko-KR" b="1" dirty="0">
                <a:solidFill>
                  <a:schemeClr val="accent1">
                    <a:lumMod val="75000"/>
                  </a:schemeClr>
                </a:solidFill>
              </a:rPr>
              <a:t>(</a:t>
            </a:r>
            <a:r>
              <a:rPr lang="ko-KR" altLang="en-US" b="1" dirty="0" err="1">
                <a:solidFill>
                  <a:schemeClr val="accent1">
                    <a:lumMod val="75000"/>
                  </a:schemeClr>
                </a:solidFill>
              </a:rPr>
              <a:t>눈깜빡임</a:t>
            </a:r>
            <a:r>
              <a:rPr lang="en-US" altLang="ko-KR" b="1" dirty="0">
                <a:solidFill>
                  <a:schemeClr val="accent1">
                    <a:lumMod val="75000"/>
                  </a:schemeClr>
                </a:solidFill>
              </a:rPr>
              <a:t>)</a:t>
            </a:r>
            <a:endParaRPr lang="ko-KR" alt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BB9C1EA-0A29-4A9C-B916-F452D7408D9A}"/>
              </a:ext>
            </a:extLst>
          </p:cNvPr>
          <p:cNvSpPr/>
          <p:nvPr/>
        </p:nvSpPr>
        <p:spPr>
          <a:xfrm>
            <a:off x="4600799" y="2257762"/>
            <a:ext cx="2952683" cy="259907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42E62BB2-EFA8-4708-8423-025DA4264E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3125" y="2746826"/>
            <a:ext cx="986714" cy="131245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03AE87C-4355-4B59-8B44-E75755E53D10}"/>
              </a:ext>
            </a:extLst>
          </p:cNvPr>
          <p:cNvSpPr txBox="1"/>
          <p:nvPr/>
        </p:nvSpPr>
        <p:spPr>
          <a:xfrm>
            <a:off x="4910622" y="5443507"/>
            <a:ext cx="2333036" cy="3919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KoPubWorld돋움체 Bold" panose="00000800000000000000" pitchFamily="2" charset="-127"/>
              </a:rPr>
              <a:t>집중도 감지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564F68F-0043-49AB-829E-39AD65C7B7CF}"/>
              </a:ext>
            </a:extLst>
          </p:cNvPr>
          <p:cNvSpPr txBox="1"/>
          <p:nvPr/>
        </p:nvSpPr>
        <p:spPr>
          <a:xfrm>
            <a:off x="9089133" y="5443507"/>
            <a:ext cx="2333036" cy="3919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KoPubWorld돋움체 Bold" panose="00000800000000000000" pitchFamily="2" charset="-127"/>
              </a:rPr>
              <a:t>집중도 </a:t>
            </a:r>
            <a:r>
              <a:rPr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Bold" panose="00000800000000000000" pitchFamily="2" charset="-127"/>
              </a:rPr>
              <a:t>분석 및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KoPubWorld돋움체 Bold" panose="00000800000000000000" pitchFamily="2" charset="-127"/>
              </a:rPr>
              <a:t>예측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97CB469-7793-4B76-AD0B-9AE3318ECD4B}"/>
              </a:ext>
            </a:extLst>
          </p:cNvPr>
          <p:cNvSpPr/>
          <p:nvPr/>
        </p:nvSpPr>
        <p:spPr>
          <a:xfrm>
            <a:off x="60791" y="6530850"/>
            <a:ext cx="3293025" cy="261610"/>
          </a:xfrm>
          <a:prstGeom prst="rect">
            <a:avLst/>
          </a:prstGeom>
          <a:noFill/>
          <a:ln>
            <a:noFill/>
          </a:ln>
        </p:spPr>
        <p:txBody>
          <a:bodyPr wrap="square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1" i="0" u="none" strike="noStrike" kern="1200" cap="none" spc="0" normalizeH="0" baseline="0" noProof="0" dirty="0" err="1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KoPubWorld돋움체 Bold" panose="00000800000000000000" pitchFamily="2" charset="-127"/>
              </a:rPr>
              <a:t>캡스톤디자인</a:t>
            </a: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KoPubWorld돋움체 Bold" panose="00000800000000000000" pitchFamily="2" charset="-127"/>
              </a:rPr>
              <a:t>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A1E8A4B-A51D-40EE-BE07-648C27DDAF6E}"/>
              </a:ext>
            </a:extLst>
          </p:cNvPr>
          <p:cNvSpPr txBox="1"/>
          <p:nvPr/>
        </p:nvSpPr>
        <p:spPr>
          <a:xfrm>
            <a:off x="700319" y="5443506"/>
            <a:ext cx="2333036" cy="3919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KoPubWorld돋움체 Bold" panose="00000800000000000000" pitchFamily="2" charset="-127"/>
              </a:rPr>
              <a:t>영상 정보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KoPubWorld돋움체 Bold" panose="00000800000000000000" pitchFamily="2" charset="-127"/>
            </a:endParaRPr>
          </a:p>
        </p:txBody>
      </p:sp>
      <p:pic>
        <p:nvPicPr>
          <p:cNvPr id="2" name="Picture 2" descr="사용자, 상, 사람, 개인의, 나에 대해서, 선호, 선택, 선택권, 대안">
            <a:extLst>
              <a:ext uri="{FF2B5EF4-FFF2-40B4-BE49-F238E27FC236}">
                <a16:creationId xmlns:a16="http://schemas.microsoft.com/office/drawing/2014/main" id="{FF7F0563-AA24-460F-A0D2-E4E120BAA0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946" y="2303408"/>
            <a:ext cx="2507782" cy="2507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1579854A-9E8A-41E8-8149-5FA0DCFC38E9}"/>
              </a:ext>
            </a:extLst>
          </p:cNvPr>
          <p:cNvSpPr/>
          <p:nvPr/>
        </p:nvSpPr>
        <p:spPr>
          <a:xfrm>
            <a:off x="612946" y="2309945"/>
            <a:ext cx="2517991" cy="250124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667C2D2-6AC9-4498-947C-8F699579699E}"/>
              </a:ext>
            </a:extLst>
          </p:cNvPr>
          <p:cNvSpPr txBox="1"/>
          <p:nvPr/>
        </p:nvSpPr>
        <p:spPr>
          <a:xfrm>
            <a:off x="11080831" y="6457890"/>
            <a:ext cx="11111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1E3E24B-19D3-4871-B4B1-82A388BCC6D7}" type="slidenum">
              <a:rPr kumimoji="0" lang="en-US" altLang="ko-KR" sz="20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/26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018685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68378AD-DC33-4875-ABB4-9126C41620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61500" y="2890391"/>
            <a:ext cx="2669000" cy="1077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  <a:scene3d>
              <a:camera prst="orthographicFront"/>
              <a:lightRig rig="threePt" dir="t"/>
            </a:scene3d>
            <a:sp3d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>
                  <a:outerShdw dist="50800" dir="4800000" algn="t" rotWithShape="0">
                    <a:srgbClr val="0C5F95">
                      <a:alpha val="31000"/>
                    </a:srgbClr>
                  </a:outerShdw>
                </a:effectLst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02. </a:t>
            </a:r>
            <a:r>
              <a:rPr kumimoji="0" lang="ko-KR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>
                  <a:outerShdw dist="50800" dir="4800000" algn="t" rotWithShape="0">
                    <a:srgbClr val="0C5F95">
                      <a:alpha val="31000"/>
                    </a:srgbClr>
                  </a:outerShdw>
                </a:effectLst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0000800000000000000" pitchFamily="2" charset="-127"/>
              </a:rPr>
              <a:t>관련연구</a:t>
            </a:r>
            <a:endParaRPr kumimoji="0" lang="en-US" altLang="ko-KR" sz="40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>
                <a:outerShdw dist="50800" dir="4800000" algn="t" rotWithShape="0">
                  <a:srgbClr val="0C5F95">
                    <a:alpha val="31000"/>
                  </a:srgbClr>
                </a:outerShdw>
              </a:effectLst>
              <a:uLnTx/>
              <a:uFillTx/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11280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>
            <a:extLst>
              <a:ext uri="{FF2B5EF4-FFF2-40B4-BE49-F238E27FC236}">
                <a16:creationId xmlns:a16="http://schemas.microsoft.com/office/drawing/2014/main" id="{61204C43-ED3D-4F6C-AFFE-0EB235FE49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3287" y="250206"/>
            <a:ext cx="403957" cy="398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  <a:scene3d>
              <a:camera prst="orthographicFront"/>
              <a:lightRig rig="threePt" dir="t"/>
            </a:scene3d>
            <a:sp3d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dist="50800" dir="5400000" algn="tl" rotWithShape="0">
                    <a:srgbClr val="4472C4">
                      <a:lumMod val="60000"/>
                      <a:lumOff val="40000"/>
                      <a:alpha val="29000"/>
                    </a:srgbClr>
                  </a:outerShdw>
                </a:effectLst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02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FBA5079-CC11-4F7E-BA27-FF3E5DAF7AB4}"/>
              </a:ext>
            </a:extLst>
          </p:cNvPr>
          <p:cNvSpPr/>
          <p:nvPr/>
        </p:nvSpPr>
        <p:spPr>
          <a:xfrm>
            <a:off x="1340292" y="134994"/>
            <a:ext cx="2701381" cy="46166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>
                  <a:outerShdw dist="50800" dir="4800000" algn="t" rotWithShape="0">
                    <a:srgbClr val="0C5F95">
                      <a:alpha val="31000"/>
                    </a:srgbClr>
                  </a:outerShdw>
                </a:effectLst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0000800000000000000" pitchFamily="2" charset="-127"/>
              </a:rPr>
              <a:t>관련연구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>
                  <a:outerShdw dist="50800" dir="4800000" algn="t" rotWithShape="0">
                    <a:srgbClr val="0C5F95">
                      <a:alpha val="31000"/>
                    </a:srgbClr>
                  </a:outerShdw>
                </a:effectLst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>
                  <a:outerShdw dist="50800" dir="4800000" algn="t" rotWithShape="0">
                    <a:srgbClr val="0C5F95">
                      <a:alpha val="31000"/>
                    </a:srgbClr>
                  </a:outerShdw>
                </a:effectLst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:: 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0000800000000000000" pitchFamily="2" charset="-127"/>
              </a:rPr>
              <a:t>관련기술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KoPubWorld돋움체 Bold" panose="000008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B190AE-7FBE-436C-A98B-B58559CF08EA}"/>
              </a:ext>
            </a:extLst>
          </p:cNvPr>
          <p:cNvSpPr txBox="1"/>
          <p:nvPr/>
        </p:nvSpPr>
        <p:spPr>
          <a:xfrm>
            <a:off x="60791" y="6269240"/>
            <a:ext cx="90588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srgbClr val="202122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t>[1] P. Viola and M.J. Jones, “Robust real-time object detection,” International journal of computer vision, vol. 52, No. 2, pp. 137-154, 2004.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3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EE86A85-6055-46EE-9BB1-86D694A435AB}"/>
              </a:ext>
            </a:extLst>
          </p:cNvPr>
          <p:cNvSpPr/>
          <p:nvPr/>
        </p:nvSpPr>
        <p:spPr>
          <a:xfrm>
            <a:off x="60791" y="6530850"/>
            <a:ext cx="3293025" cy="261610"/>
          </a:xfrm>
          <a:prstGeom prst="rect">
            <a:avLst/>
          </a:prstGeom>
          <a:noFill/>
          <a:ln>
            <a:noFill/>
          </a:ln>
        </p:spPr>
        <p:txBody>
          <a:bodyPr wrap="square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1" i="0" u="none" strike="noStrike" kern="1200" cap="none" spc="0" normalizeH="0" baseline="0" noProof="0" dirty="0" err="1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KoPubWorld돋움체 Bold" panose="00000800000000000000" pitchFamily="2" charset="-127"/>
              </a:rPr>
              <a:t>캡스톤디자인</a:t>
            </a: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KoPubWorld돋움체 Bold" panose="00000800000000000000" pitchFamily="2" charset="-127"/>
              </a:rPr>
              <a:t>2</a:t>
            </a:r>
          </a:p>
        </p:txBody>
      </p:sp>
      <p:sp>
        <p:nvSpPr>
          <p:cNvPr id="12" name="TextBox 17">
            <a:extLst>
              <a:ext uri="{FF2B5EF4-FFF2-40B4-BE49-F238E27FC236}">
                <a16:creationId xmlns:a16="http://schemas.microsoft.com/office/drawing/2014/main" id="{3B56013F-7B02-4586-A830-14AB70C36B63}"/>
              </a:ext>
            </a:extLst>
          </p:cNvPr>
          <p:cNvSpPr txBox="1"/>
          <p:nvPr/>
        </p:nvSpPr>
        <p:spPr>
          <a:xfrm>
            <a:off x="338131" y="1042709"/>
            <a:ext cx="7265304" cy="578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>
                  <a:outerShdw dist="50800" dir="4800000" algn="t" rotWithShape="0">
                    <a:srgbClr val="0C5F95">
                      <a:alpha val="31000"/>
                    </a:srgbClr>
                  </a:outerShdw>
                </a:effectLst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0000800000000000000" pitchFamily="2" charset="-127"/>
              </a:rPr>
              <a:t>[ </a:t>
            </a:r>
            <a:r>
              <a:rPr kumimoji="0" lang="en-US" altLang="ko-KR" sz="2800" b="1" i="0" u="none" strike="noStrike" kern="1200" cap="none" spc="0" normalizeH="0" baseline="0" noProof="0" dirty="0" err="1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>
                  <a:outerShdw dist="50800" dir="4800000" algn="t" rotWithShape="0">
                    <a:srgbClr val="0C5F95">
                      <a:alpha val="31000"/>
                    </a:srgbClr>
                  </a:outerShdw>
                </a:effectLst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0000800000000000000" pitchFamily="2" charset="-127"/>
              </a:rPr>
              <a:t>Haar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>
                  <a:outerShdw dist="50800" dir="4800000" algn="t" rotWithShape="0">
                    <a:srgbClr val="0C5F95">
                      <a:alpha val="31000"/>
                    </a:srgbClr>
                  </a:outerShdw>
                </a:effectLst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0000800000000000000" pitchFamily="2" charset="-127"/>
              </a:rPr>
              <a:t> Object Detection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>
                  <a:outerShdw dist="50800" dir="4800000" algn="t" rotWithShape="0">
                    <a:srgbClr val="0C5F95">
                      <a:alpha val="31000"/>
                    </a:srgbClr>
                  </a:outerShdw>
                </a:effectLst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0000800000000000000" pitchFamily="2" charset="-127"/>
              </a:rPr>
              <a:t> 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>
                  <a:outerShdw dist="50800" dir="4800000" algn="t" rotWithShape="0">
                    <a:srgbClr val="0C5F95">
                      <a:alpha val="31000"/>
                    </a:srgbClr>
                  </a:outerShdw>
                </a:effectLst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0000800000000000000" pitchFamily="2" charset="-127"/>
              </a:rPr>
              <a:t>]</a:t>
            </a:r>
          </a:p>
        </p:txBody>
      </p:sp>
      <p:sp>
        <p:nvSpPr>
          <p:cNvPr id="14" name="TextBox 17">
            <a:extLst>
              <a:ext uri="{FF2B5EF4-FFF2-40B4-BE49-F238E27FC236}">
                <a16:creationId xmlns:a16="http://schemas.microsoft.com/office/drawing/2014/main" id="{A1C5BD8A-497F-458E-8382-79F3E606525A}"/>
              </a:ext>
            </a:extLst>
          </p:cNvPr>
          <p:cNvSpPr txBox="1"/>
          <p:nvPr/>
        </p:nvSpPr>
        <p:spPr>
          <a:xfrm>
            <a:off x="353287" y="1689164"/>
            <a:ext cx="8552174" cy="11639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0000800000000000000" pitchFamily="2" charset="-127"/>
              </a:rPr>
              <a:t>영상의 영역 간 밝기 차를 이용</a:t>
            </a:r>
            <a:r>
              <a:rPr kumimoji="0" lang="en-US" altLang="ko-KR" sz="1600" b="0" i="0" u="none" strike="noStrike" kern="1200" cap="none" spc="0" normalizeH="0" baseline="3000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0000800000000000000" pitchFamily="2" charset="-127"/>
              </a:rPr>
              <a:t>[1]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KoPubWorld돋움체 Bold" panose="00000800000000000000" pitchFamily="2" charset="-127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0000800000000000000" pitchFamily="2" charset="-127"/>
              </a:rPr>
              <a:t>각 영역 안의 픽셀들 값을 더해 영역 합을 만든 후 그 값들에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0000800000000000000" pitchFamily="2" charset="-127"/>
              </a:rPr>
              <a:t>weight(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0000800000000000000" pitchFamily="2" charset="-127"/>
              </a:rPr>
              <a:t>가중치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0000800000000000000" pitchFamily="2" charset="-127"/>
              </a:rPr>
              <a:t>)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0000800000000000000" pitchFamily="2" charset="-127"/>
              </a:rPr>
              <a:t>를 곱한 합을 계산</a:t>
            </a:r>
            <a:endParaRPr kumimoji="0" lang="en-US" altLang="ko-KR" sz="1600" b="0" i="0" u="none" strike="noStrike" kern="1200" cap="none" spc="0" normalizeH="0" baseline="3000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KoPubWorld돋움체 Bold" panose="00000800000000000000" pitchFamily="2" charset="-127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0000800000000000000" pitchFamily="2" charset="-127"/>
              </a:rPr>
              <a:t>Prototype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0000800000000000000" pitchFamily="2" charset="-127"/>
              </a:rPr>
              <a:t>에 따라 다수를 조합하고 다양한 크기를 가진 물체들의 특징을 추출하는 방법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66E28348-DAD5-42E2-9904-2EE72A9BC0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762794EC-3609-4A17-A697-82E8757DDB90}"/>
              </a:ext>
            </a:extLst>
          </p:cNvPr>
          <p:cNvGrpSpPr/>
          <p:nvPr/>
        </p:nvGrpSpPr>
        <p:grpSpPr>
          <a:xfrm>
            <a:off x="1707303" y="3048868"/>
            <a:ext cx="3232657" cy="3024640"/>
            <a:chOff x="4265422" y="2982990"/>
            <a:chExt cx="3232657" cy="3024640"/>
          </a:xfrm>
        </p:grpSpPr>
        <p:pic>
          <p:nvPicPr>
            <p:cNvPr id="3073" name="_x428063344">
              <a:extLst>
                <a:ext uri="{FF2B5EF4-FFF2-40B4-BE49-F238E27FC236}">
                  <a16:creationId xmlns:a16="http://schemas.microsoft.com/office/drawing/2014/main" id="{0E48D65F-1235-4387-91DC-8B4B0C776D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65422" y="2982991"/>
              <a:ext cx="3232657" cy="30246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085922D-3195-4B49-808C-B6D4BE8F7DBA}"/>
                </a:ext>
              </a:extLst>
            </p:cNvPr>
            <p:cNvSpPr/>
            <p:nvPr/>
          </p:nvSpPr>
          <p:spPr>
            <a:xfrm>
              <a:off x="4265422" y="2982990"/>
              <a:ext cx="3232657" cy="3024639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226E4636-A947-447B-B95D-1CC11C4A3CF0}"/>
              </a:ext>
            </a:extLst>
          </p:cNvPr>
          <p:cNvSpPr txBox="1"/>
          <p:nvPr/>
        </p:nvSpPr>
        <p:spPr>
          <a:xfrm>
            <a:off x="5243206" y="3690610"/>
            <a:ext cx="5620564" cy="12979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0000800000000000000" pitchFamily="2" charset="-127"/>
              </a:rPr>
              <a:t>보통 사람의 눈 영역은 어두운 편이며 코 영역은 밝다는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0000800000000000000" pitchFamily="2" charset="-127"/>
              </a:rPr>
              <a:t>기본전제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0000800000000000000" pitchFamily="2" charset="-127"/>
              </a:rPr>
              <a:t>를 기반으로 특징적인 밝기 차를 이용하는 얼굴 검출 방법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KoPubWorld돋움체 Bold" panose="00000800000000000000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8985DC1-75AF-4BD1-90E5-5AC72988DE2E}"/>
              </a:ext>
            </a:extLst>
          </p:cNvPr>
          <p:cNvSpPr txBox="1"/>
          <p:nvPr/>
        </p:nvSpPr>
        <p:spPr>
          <a:xfrm>
            <a:off x="11080831" y="6457890"/>
            <a:ext cx="11111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1E3E24B-19D3-4871-B4B1-82A388BCC6D7}" type="slidenum">
              <a:rPr kumimoji="0" lang="en-US" altLang="ko-KR" sz="20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/26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83120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>
            <a:extLst>
              <a:ext uri="{FF2B5EF4-FFF2-40B4-BE49-F238E27FC236}">
                <a16:creationId xmlns:a16="http://schemas.microsoft.com/office/drawing/2014/main" id="{61204C43-ED3D-4F6C-AFFE-0EB235FE49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3287" y="250206"/>
            <a:ext cx="403957" cy="398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  <a:scene3d>
              <a:camera prst="orthographicFront"/>
              <a:lightRig rig="threePt" dir="t"/>
            </a:scene3d>
            <a:sp3d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dist="50800" dir="5400000" algn="tl" rotWithShape="0">
                    <a:srgbClr val="4472C4">
                      <a:lumMod val="60000"/>
                      <a:lumOff val="40000"/>
                      <a:alpha val="29000"/>
                    </a:srgbClr>
                  </a:outerShdw>
                </a:effectLst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02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FBA5079-CC11-4F7E-BA27-FF3E5DAF7AB4}"/>
              </a:ext>
            </a:extLst>
          </p:cNvPr>
          <p:cNvSpPr/>
          <p:nvPr/>
        </p:nvSpPr>
        <p:spPr>
          <a:xfrm>
            <a:off x="1340292" y="134994"/>
            <a:ext cx="2701381" cy="46166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>
                  <a:outerShdw dist="50800" dir="4800000" algn="t" rotWithShape="0">
                    <a:srgbClr val="0C5F95">
                      <a:alpha val="31000"/>
                    </a:srgbClr>
                  </a:outerShdw>
                </a:effectLst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0000800000000000000" pitchFamily="2" charset="-127"/>
              </a:rPr>
              <a:t>관련연구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>
                  <a:outerShdw dist="50800" dir="4800000" algn="t" rotWithShape="0">
                    <a:srgbClr val="0C5F95">
                      <a:alpha val="31000"/>
                    </a:srgbClr>
                  </a:outerShdw>
                </a:effectLst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>
                  <a:outerShdw dist="50800" dir="4800000" algn="t" rotWithShape="0">
                    <a:srgbClr val="0C5F95">
                      <a:alpha val="31000"/>
                    </a:srgbClr>
                  </a:outerShdw>
                </a:effectLst>
                <a:uLnTx/>
                <a:uFillTx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:: 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0000800000000000000" pitchFamily="2" charset="-127"/>
              </a:rPr>
              <a:t>관련기술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KoPubWorld돋움체 Bold" panose="000008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B190AE-7FBE-436C-A98B-B58559CF08EA}"/>
              </a:ext>
            </a:extLst>
          </p:cNvPr>
          <p:cNvSpPr txBox="1"/>
          <p:nvPr/>
        </p:nvSpPr>
        <p:spPr>
          <a:xfrm>
            <a:off x="60791" y="6269240"/>
            <a:ext cx="1032526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srgbClr val="202122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t>[1] C. Garcia and G. </a:t>
            </a:r>
            <a:r>
              <a:rPr kumimoji="0" lang="en-US" altLang="ko-KR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202122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t>Tziritas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srgbClr val="202122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t>, “Face detection using quantized skin color regions merging and wavelet packet analysis,” IEEE Transactions on multimedia, 1999.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3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EE86A85-6055-46EE-9BB1-86D694A435AB}"/>
              </a:ext>
            </a:extLst>
          </p:cNvPr>
          <p:cNvSpPr/>
          <p:nvPr/>
        </p:nvSpPr>
        <p:spPr>
          <a:xfrm>
            <a:off x="60791" y="6530850"/>
            <a:ext cx="3293025" cy="261610"/>
          </a:xfrm>
          <a:prstGeom prst="rect">
            <a:avLst/>
          </a:prstGeom>
          <a:noFill/>
          <a:ln>
            <a:noFill/>
          </a:ln>
        </p:spPr>
        <p:txBody>
          <a:bodyPr wrap="square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1" i="0" u="none" strike="noStrike" kern="1200" cap="none" spc="0" normalizeH="0" baseline="0" noProof="0" dirty="0" err="1">
                <a:ln>
                  <a:noFill/>
                </a:ln>
                <a:solidFill>
                  <a:srgbClr val="A5A5A5">
                    <a:lumMod val="7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KoPubWorld돋움체 Bold" panose="00000800000000000000" pitchFamily="2" charset="-127"/>
              </a:rPr>
              <a:t>캡스톤디자인</a:t>
            </a: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srgbClr val="A5A5A5">
                    <a:lumMod val="7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KoPubWorld돋움체 Bold" panose="00000800000000000000" pitchFamily="2" charset="-127"/>
              </a:rPr>
              <a:t>2</a:t>
            </a:r>
          </a:p>
        </p:txBody>
      </p:sp>
      <p:sp>
        <p:nvSpPr>
          <p:cNvPr id="12" name="TextBox 17">
            <a:extLst>
              <a:ext uri="{FF2B5EF4-FFF2-40B4-BE49-F238E27FC236}">
                <a16:creationId xmlns:a16="http://schemas.microsoft.com/office/drawing/2014/main" id="{3B56013F-7B02-4586-A830-14AB70C36B63}"/>
              </a:ext>
            </a:extLst>
          </p:cNvPr>
          <p:cNvSpPr txBox="1"/>
          <p:nvPr/>
        </p:nvSpPr>
        <p:spPr>
          <a:xfrm>
            <a:off x="338131" y="1042709"/>
            <a:ext cx="7265304" cy="578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>
                  <a:outerShdw dist="50800" dir="4800000" algn="t" rotWithShape="0">
                    <a:srgbClr val="0C5F95">
                      <a:alpha val="31000"/>
                    </a:srgbClr>
                  </a:outerShdw>
                </a:effectLst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0000800000000000000" pitchFamily="2" charset="-127"/>
              </a:rPr>
              <a:t>[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>
                  <a:outerShdw dist="50800" dir="4800000" algn="t" rotWithShape="0">
                    <a:srgbClr val="0C5F95">
                      <a:alpha val="31000"/>
                    </a:srgbClr>
                  </a:outerShdw>
                </a:effectLst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0000800000000000000" pitchFamily="2" charset="-127"/>
              </a:rPr>
              <a:t>색상 정보 이용 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>
                  <a:outerShdw dist="50800" dir="4800000" algn="t" rotWithShape="0">
                    <a:srgbClr val="0C5F95">
                      <a:alpha val="31000"/>
                    </a:srgbClr>
                  </a:outerShdw>
                </a:effectLst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0000800000000000000" pitchFamily="2" charset="-127"/>
              </a:rPr>
              <a:t>]</a:t>
            </a:r>
          </a:p>
        </p:txBody>
      </p:sp>
      <p:sp>
        <p:nvSpPr>
          <p:cNvPr id="14" name="TextBox 17">
            <a:extLst>
              <a:ext uri="{FF2B5EF4-FFF2-40B4-BE49-F238E27FC236}">
                <a16:creationId xmlns:a16="http://schemas.microsoft.com/office/drawing/2014/main" id="{A1C5BD8A-497F-458E-8382-79F3E606525A}"/>
              </a:ext>
            </a:extLst>
          </p:cNvPr>
          <p:cNvSpPr txBox="1"/>
          <p:nvPr/>
        </p:nvSpPr>
        <p:spPr>
          <a:xfrm>
            <a:off x="353287" y="1689164"/>
            <a:ext cx="8552174" cy="11639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0000800000000000000" pitchFamily="2" charset="-127"/>
              </a:rPr>
              <a:t>얼굴과 다른 배경을 분리하여 얼굴 영역을 검출</a:t>
            </a:r>
            <a:r>
              <a:rPr kumimoji="0" lang="en-US" altLang="ko-KR" sz="1600" b="0" i="0" u="none" strike="noStrike" kern="1200" cap="none" spc="0" normalizeH="0" baseline="3000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0000800000000000000" pitchFamily="2" charset="-127"/>
              </a:rPr>
              <a:t>[1]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KoPubWorld돋움체 Bold" panose="00000800000000000000" pitchFamily="2" charset="-127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0000800000000000000" pitchFamily="2" charset="-127"/>
              </a:rPr>
              <a:t>칼라 영상에서 영역을 분할하기 위해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0000800000000000000" pitchFamily="2" charset="-127"/>
              </a:rPr>
              <a:t>RGB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0000800000000000000" pitchFamily="2" charset="-127"/>
              </a:rPr>
              <a:t>영상을 밝기의 정보와 두 개의 색채의 정보로 분리할 수 있는 </a:t>
            </a: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0000800000000000000" pitchFamily="2" charset="-127"/>
              </a:rPr>
              <a:t>YCbCr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0000800000000000000" pitchFamily="2" charset="-127"/>
              </a:rPr>
              <a:t>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0000800000000000000" pitchFamily="2" charset="-127"/>
              </a:rPr>
              <a:t>칼라 모델로 변경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66E28348-DAD5-42E2-9904-2EE72A9BC0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26E4636-A947-447B-B95D-1CC11C4A3CF0}"/>
              </a:ext>
            </a:extLst>
          </p:cNvPr>
          <p:cNvSpPr txBox="1"/>
          <p:nvPr/>
        </p:nvSpPr>
        <p:spPr>
          <a:xfrm>
            <a:off x="5131446" y="3738936"/>
            <a:ext cx="5620564" cy="8824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lang="ko-KR" altLang="en-US" dirty="0"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0000800000000000000" pitchFamily="2" charset="-127"/>
              </a:rPr>
              <a:t> </a:t>
            </a:r>
            <a:r>
              <a:rPr lang="ko-KR" altLang="en-US" dirty="0">
                <a:solidFill>
                  <a:srgbClr val="FF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0000800000000000000" pitchFamily="2" charset="-127"/>
              </a:rPr>
              <a:t>밝기의 환경적 변화</a:t>
            </a:r>
            <a:r>
              <a:rPr lang="ko-KR" altLang="en-US" dirty="0">
                <a:solidFill>
                  <a:srgbClr val="40404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0000800000000000000" pitchFamily="2" charset="-127"/>
              </a:rPr>
              <a:t>에 영향을 받으며 학습자의 </a:t>
            </a:r>
            <a:r>
              <a:rPr lang="ko-KR" altLang="en-US" dirty="0">
                <a:solidFill>
                  <a:srgbClr val="FF000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0000800000000000000" pitchFamily="2" charset="-127"/>
              </a:rPr>
              <a:t>피부색</a:t>
            </a:r>
            <a:r>
              <a:rPr lang="ko-KR" altLang="en-US" dirty="0">
                <a:solidFill>
                  <a:srgbClr val="40404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KoPubWorld돋움체 Bold" panose="00000800000000000000" pitchFamily="2" charset="-127"/>
              </a:rPr>
              <a:t>이     변한 상태일 때 감지의 어려움이 있음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KoPub돋움체 Bold" panose="02020603020101020101" pitchFamily="18" charset="-127"/>
              <a:ea typeface="KoPub돋움체 Bold" panose="02020603020101020101" pitchFamily="18" charset="-127"/>
              <a:cs typeface="KoPubWorld돋움체 Bold" panose="00000800000000000000" pitchFamily="2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9EAA5F8-F808-445D-97C6-449CB50D36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3709" y="3232715"/>
            <a:ext cx="3415665" cy="258257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1AA7A20-D000-4748-A1F5-DCD34960B1C4}"/>
              </a:ext>
            </a:extLst>
          </p:cNvPr>
          <p:cNvSpPr txBox="1"/>
          <p:nvPr/>
        </p:nvSpPr>
        <p:spPr>
          <a:xfrm>
            <a:off x="11080831" y="6457890"/>
            <a:ext cx="11111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1E3E24B-19D3-4871-B4B1-82A388BCC6D7}" type="slidenum">
              <a:rPr kumimoji="0" lang="en-US" altLang="ko-KR" sz="20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/26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251818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6597</TotalTime>
  <Words>972</Words>
  <Application>Microsoft Office PowerPoint</Application>
  <PresentationFormat>와이드스크린</PresentationFormat>
  <Paragraphs>243</Paragraphs>
  <Slides>27</Slides>
  <Notes>17</Notes>
  <HiddenSlides>0</HiddenSlides>
  <MMClips>1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27</vt:i4>
      </vt:variant>
    </vt:vector>
  </HeadingPairs>
  <TitlesOfParts>
    <vt:vector size="37" baseType="lpstr">
      <vt:lpstr>Wingdings</vt:lpstr>
      <vt:lpstr>-apple-system</vt:lpstr>
      <vt:lpstr>Noto Sans</vt:lpstr>
      <vt:lpstr>맑은 고딕</vt:lpstr>
      <vt:lpstr>KoPub돋움체 Bold</vt:lpstr>
      <vt:lpstr>Arial</vt:lpstr>
      <vt:lpstr>나눔스퀘어OTF Bold</vt:lpstr>
      <vt:lpstr>KoPubWorld돋움체 Bold</vt:lpstr>
      <vt:lpstr>Office 테마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eunzy choi</dc:creator>
  <cp:lastModifiedBy>2015104147@office.khu.ac.kr</cp:lastModifiedBy>
  <cp:revision>1061</cp:revision>
  <dcterms:created xsi:type="dcterms:W3CDTF">2019-09-07T08:09:39Z</dcterms:created>
  <dcterms:modified xsi:type="dcterms:W3CDTF">2021-12-04T13:42:34Z</dcterms:modified>
</cp:coreProperties>
</file>